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sldIdLst>
    <p:sldId id="256" r:id="rId2"/>
    <p:sldId id="257" r:id="rId3"/>
    <p:sldId id="258" r:id="rId4"/>
    <p:sldId id="259" r:id="rId5"/>
    <p:sldId id="270" r:id="rId6"/>
    <p:sldId id="262" r:id="rId7"/>
    <p:sldId id="276" r:id="rId8"/>
    <p:sldId id="275" r:id="rId9"/>
    <p:sldId id="277" r:id="rId10"/>
    <p:sldId id="280" r:id="rId11"/>
    <p:sldId id="281" r:id="rId12"/>
    <p:sldId id="278" r:id="rId13"/>
    <p:sldId id="292" r:id="rId14"/>
    <p:sldId id="265" r:id="rId15"/>
    <p:sldId id="279" r:id="rId16"/>
    <p:sldId id="282" r:id="rId17"/>
    <p:sldId id="285" r:id="rId18"/>
    <p:sldId id="283" r:id="rId19"/>
    <p:sldId id="286" r:id="rId20"/>
    <p:sldId id="291" r:id="rId21"/>
    <p:sldId id="284" r:id="rId22"/>
    <p:sldId id="287" r:id="rId23"/>
    <p:sldId id="288" r:id="rId24"/>
    <p:sldId id="289" r:id="rId25"/>
    <p:sldId id="269" r:id="rId26"/>
    <p:sldId id="290" r:id="rId27"/>
    <p:sldId id="26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prxlrnhRlLEUKS4mf+9gNuSm/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FF4A712-75CA-B8E3-053F-4F2A27A3313B}"/>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AF40F4E6-AD8E-FB82-ED2B-E2DEDB8338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DC8E24CB-D135-6BE2-6365-5837CF787F0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995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4B4547E5-46C1-CC0B-18FF-27D08F0A7F71}"/>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0D9FFBF8-E8FE-EBFF-08D5-15D9C3A9D3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A61BBA33-E75E-3DEB-D11A-BD81AD031F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5044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F241D48-06F2-9B0C-7B88-1A1F687B3A75}"/>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7F8CD9AA-655C-FACB-6671-47E931A9BE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E35738A1-FC57-CB3C-426A-243FA49CCA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861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7E0D211-1CA3-65AE-05BD-676EB436A783}"/>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15E79172-B164-CDA6-C7FF-322097035C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25126336-5B00-D4F3-4E6F-A11AF670F3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3807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F63B6968-948B-AAB6-10C8-83DD60EB7E05}"/>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61665F5C-C20C-4015-A3BD-7B762F90D0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C6FBB1FA-F839-12F4-480F-137C757DB1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7951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8004B21-08FD-8F99-F168-76A1690AEFAE}"/>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29CDB8BD-5F3F-1B39-D511-E82547CB4B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3EBAE5BB-8F4A-28DF-E007-4DE6BA1CC1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832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6F4300AA-2947-55FB-F382-ED217B3F3E8D}"/>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7AA9041B-5FDB-2716-AAF9-0D8F94299F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9499F1B5-50A6-48CE-6FBC-CB5BFF9974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28440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EE45BEE2-7DC5-EA03-5626-E31AF139ADCF}"/>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C21A30AD-F59F-E615-9FA0-C531951641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71B09F6D-5418-4325-77A7-646B5D9384B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8185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79DF5B7F-8CFE-BAEA-6262-495ED5B988F8}"/>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D21D205D-E108-595C-D373-B53D65C109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E444072B-F0AE-FC04-A3B7-6678B196D2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22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A7A5FA5F-A6A8-F099-8C68-E15A82951B12}"/>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AC30AEDB-E1DA-6840-734F-DD17E04CF4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94184E48-DD05-F151-D87F-3692A52B393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208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6184C3F5-E701-155B-3F31-009640BD9562}"/>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B91ACA0E-3D6E-BEE3-6CF8-36AE9F7CEB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CD99A06F-1555-A1DB-9980-4FAFA9CF779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4152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67F42FE-A752-055F-E685-FD781FA2E4E9}"/>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B4264959-1543-3748-4719-85DCF36E1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864D5F76-E103-123F-0A4C-6A417CB3D37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018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1E23E4AA-AD9C-0280-723C-D6162EE8150C}"/>
            </a:ext>
          </a:extLst>
        </p:cNvPr>
        <p:cNvGrpSpPr/>
        <p:nvPr/>
      </p:nvGrpSpPr>
      <p:grpSpPr>
        <a:xfrm>
          <a:off x="0" y="0"/>
          <a:ext cx="0" cy="0"/>
          <a:chOff x="0" y="0"/>
          <a:chExt cx="0" cy="0"/>
        </a:xfrm>
      </p:grpSpPr>
      <p:sp>
        <p:nvSpPr>
          <p:cNvPr id="142" name="Google Shape;142;p10:notes">
            <a:extLst>
              <a:ext uri="{FF2B5EF4-FFF2-40B4-BE49-F238E27FC236}">
                <a16:creationId xmlns:a16="http://schemas.microsoft.com/office/drawing/2014/main" id="{FF267683-683F-2887-B989-78D0D53C63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0:notes">
            <a:extLst>
              <a:ext uri="{FF2B5EF4-FFF2-40B4-BE49-F238E27FC236}">
                <a16:creationId xmlns:a16="http://schemas.microsoft.com/office/drawing/2014/main" id="{FE02E192-BFE1-1E21-CC60-A5E8BA091AF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520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A9F1B833-4864-DE45-42B8-C21775F29A30}"/>
            </a:ext>
          </a:extLst>
        </p:cNvPr>
        <p:cNvGrpSpPr/>
        <p:nvPr/>
      </p:nvGrpSpPr>
      <p:grpSpPr>
        <a:xfrm>
          <a:off x="0" y="0"/>
          <a:ext cx="0" cy="0"/>
          <a:chOff x="0" y="0"/>
          <a:chExt cx="0" cy="0"/>
        </a:xfrm>
      </p:grpSpPr>
      <p:sp>
        <p:nvSpPr>
          <p:cNvPr id="163" name="Google Shape;163;p12:notes">
            <a:extLst>
              <a:ext uri="{FF2B5EF4-FFF2-40B4-BE49-F238E27FC236}">
                <a16:creationId xmlns:a16="http://schemas.microsoft.com/office/drawing/2014/main" id="{FE3DA9C1-C3BB-E977-F2CC-6CF1193747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a:extLst>
              <a:ext uri="{FF2B5EF4-FFF2-40B4-BE49-F238E27FC236}">
                <a16:creationId xmlns:a16="http://schemas.microsoft.com/office/drawing/2014/main" id="{6D747464-D5A6-4093-BFDA-77021EB05E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5735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9239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a:extLst>
            <a:ext uri="{FF2B5EF4-FFF2-40B4-BE49-F238E27FC236}">
              <a16:creationId xmlns:a16="http://schemas.microsoft.com/office/drawing/2014/main" id="{15504DD2-46D4-5900-F689-60C7B6939878}"/>
            </a:ext>
          </a:extLst>
        </p:cNvPr>
        <p:cNvGrpSpPr/>
        <p:nvPr/>
      </p:nvGrpSpPr>
      <p:grpSpPr>
        <a:xfrm>
          <a:off x="0" y="0"/>
          <a:ext cx="0" cy="0"/>
          <a:chOff x="0" y="0"/>
          <a:chExt cx="0" cy="0"/>
        </a:xfrm>
      </p:grpSpPr>
      <p:sp>
        <p:nvSpPr>
          <p:cNvPr id="163" name="Google Shape;163;p12:notes">
            <a:extLst>
              <a:ext uri="{FF2B5EF4-FFF2-40B4-BE49-F238E27FC236}">
                <a16:creationId xmlns:a16="http://schemas.microsoft.com/office/drawing/2014/main" id="{531BAD3E-A82F-5F81-BD6E-4F5D0D5958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2:notes">
            <a:extLst>
              <a:ext uri="{FF2B5EF4-FFF2-40B4-BE49-F238E27FC236}">
                <a16:creationId xmlns:a16="http://schemas.microsoft.com/office/drawing/2014/main" id="{9E216638-FD51-5980-D43A-E4D2CD859E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5455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2551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F2FF208-8DE6-EFC6-2381-A6828EDF0665}"/>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65997F97-9974-6BFA-2BDF-79A879054C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6A7C0041-A12C-95BE-AA5E-1C1382BC65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356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48CECED-8DE8-D0B0-DE6C-B8088155936C}"/>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1F201316-7E5B-4B0D-AB49-779A5C3696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59B52683-2D0D-50FC-A612-4082847D90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451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EFACA00-2B3A-6B59-1EAE-80B419A83B8C}"/>
            </a:ext>
          </a:extLst>
        </p:cNvPr>
        <p:cNvGrpSpPr/>
        <p:nvPr/>
      </p:nvGrpSpPr>
      <p:grpSpPr>
        <a:xfrm>
          <a:off x="0" y="0"/>
          <a:ext cx="0" cy="0"/>
          <a:chOff x="0" y="0"/>
          <a:chExt cx="0" cy="0"/>
        </a:xfrm>
      </p:grpSpPr>
      <p:sp>
        <p:nvSpPr>
          <p:cNvPr id="112" name="Google Shape;112;p7:notes">
            <a:extLst>
              <a:ext uri="{FF2B5EF4-FFF2-40B4-BE49-F238E27FC236}">
                <a16:creationId xmlns:a16="http://schemas.microsoft.com/office/drawing/2014/main" id="{7E0D3E46-C685-8F85-B307-516004935C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a:extLst>
              <a:ext uri="{FF2B5EF4-FFF2-40B4-BE49-F238E27FC236}">
                <a16:creationId xmlns:a16="http://schemas.microsoft.com/office/drawing/2014/main" id="{E1D32246-7674-BDF9-A476-C54422996C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8932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1.png"/><Relationship Id="rId7"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kaggle.com/datasets/gpiosenka/100-bird-species" TargetMode="External"/><Relationship Id="rId7" Type="http://schemas.openxmlformats.org/officeDocument/2006/relationships/hyperlink" Target="https://streamlit.i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google-research/vision_transformer" TargetMode="External"/><Relationship Id="rId11" Type="http://schemas.openxmlformats.org/officeDocument/2006/relationships/image" Target="../media/image4.png"/><Relationship Id="rId5" Type="http://schemas.openxmlformats.org/officeDocument/2006/relationships/hyperlink" Target="https://github.com/faustomorales/vit-keras" TargetMode="External"/><Relationship Id="rId10" Type="http://schemas.openxmlformats.org/officeDocument/2006/relationships/image" Target="../media/image3.png"/><Relationship Id="rId4" Type="http://schemas.openxmlformats.org/officeDocument/2006/relationships/hyperlink" Target="https://paperswithcode.com/method/vision-transformer" TargetMode="External"/><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
          <p:cNvSpPr txBox="1">
            <a:spLocks noGrp="1"/>
          </p:cNvSpPr>
          <p:nvPr>
            <p:ph type="subTitle" idx="1"/>
          </p:nvPr>
        </p:nvSpPr>
        <p:spPr>
          <a:xfrm>
            <a:off x="931950" y="949451"/>
            <a:ext cx="8103859"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4000" b="1" dirty="0">
                <a:solidFill>
                  <a:schemeClr val="dk1"/>
                </a:solidFill>
              </a:rPr>
              <a:t>Bird Species Classification Using Vision Transformers</a:t>
            </a:r>
          </a:p>
        </p:txBody>
      </p:sp>
      <p:sp>
        <p:nvSpPr>
          <p:cNvPr id="56" name="Google Shape;56;p1"/>
          <p:cNvSpPr txBox="1"/>
          <p:nvPr/>
        </p:nvSpPr>
        <p:spPr>
          <a:xfrm>
            <a:off x="2169750" y="2660425"/>
            <a:ext cx="48045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dirty="0">
                <a:solidFill>
                  <a:schemeClr val="dk1"/>
                </a:solidFill>
              </a:rPr>
              <a:t>Mentor : Prof. </a:t>
            </a:r>
            <a:r>
              <a:rPr lang="en-IN" sz="1500" dirty="0">
                <a:solidFill>
                  <a:schemeClr val="dk1"/>
                </a:solidFill>
              </a:rPr>
              <a:t>Mansi </a:t>
            </a:r>
            <a:r>
              <a:rPr lang="en-IN" sz="1500" dirty="0" err="1">
                <a:solidFill>
                  <a:schemeClr val="dk1"/>
                </a:solidFill>
              </a:rPr>
              <a:t>Kambli</a:t>
            </a:r>
            <a:endParaRPr sz="1500" dirty="0">
              <a:solidFill>
                <a:schemeClr val="dk1"/>
              </a:solidFill>
            </a:endParaRPr>
          </a:p>
          <a:p>
            <a:pPr marL="0" marR="0" lvl="0" indent="0" algn="l" rtl="0">
              <a:lnSpc>
                <a:spcPct val="100000"/>
              </a:lnSpc>
              <a:spcBef>
                <a:spcPts val="0"/>
              </a:spcBef>
              <a:spcAft>
                <a:spcPts val="0"/>
              </a:spcAft>
              <a:buClr>
                <a:srgbClr val="000000"/>
              </a:buClr>
              <a:buSzPts val="1500"/>
              <a:buFont typeface="Arial"/>
              <a:buNone/>
            </a:pPr>
            <a:endParaRPr sz="1500" dirty="0">
              <a:solidFill>
                <a:schemeClr val="dk1"/>
              </a:solidFill>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chemeClr val="dk1"/>
                </a:solidFill>
                <a:latin typeface="Arial"/>
                <a:ea typeface="Arial"/>
                <a:cs typeface="Arial"/>
                <a:sym typeface="Arial"/>
              </a:rPr>
              <a:t>Members</a:t>
            </a:r>
            <a:endParaRPr sz="1500" b="0" i="0" u="none" strike="noStrike" cap="none" dirty="0">
              <a:solidFill>
                <a:schemeClr val="dk1"/>
              </a:solidFill>
              <a:latin typeface="Arial"/>
              <a:ea typeface="Arial"/>
              <a:cs typeface="Arial"/>
              <a:sym typeface="Arial"/>
            </a:endParaRPr>
          </a:p>
          <a:p>
            <a:pPr marL="457200" marR="0" lvl="0" indent="-323850" algn="just" rtl="0">
              <a:lnSpc>
                <a:spcPct val="100000"/>
              </a:lnSpc>
              <a:spcBef>
                <a:spcPts val="0"/>
              </a:spcBef>
              <a:spcAft>
                <a:spcPts val="0"/>
              </a:spcAft>
              <a:buClr>
                <a:schemeClr val="dk1"/>
              </a:buClr>
              <a:buSzPts val="1500"/>
              <a:buFont typeface="Arial"/>
              <a:buChar char="●"/>
            </a:pPr>
            <a:r>
              <a:rPr lang="en" sz="1500" b="0" i="0" u="none" strike="noStrike" cap="none" dirty="0">
                <a:solidFill>
                  <a:schemeClr val="dk1"/>
                </a:solidFill>
                <a:latin typeface="Arial"/>
                <a:ea typeface="Arial"/>
                <a:cs typeface="Arial"/>
                <a:sym typeface="Arial"/>
              </a:rPr>
              <a:t>Anay Nayak - 16010120033</a:t>
            </a:r>
            <a:endParaRPr sz="1500" b="0" i="0" u="none" strike="noStrike" cap="none" dirty="0">
              <a:solidFill>
                <a:schemeClr val="dk1"/>
              </a:solidFill>
              <a:latin typeface="Arial"/>
              <a:ea typeface="Arial"/>
              <a:cs typeface="Arial"/>
              <a:sym typeface="Arial"/>
            </a:endParaRPr>
          </a:p>
          <a:p>
            <a:pPr marL="457200" marR="0" lvl="0" indent="-323850" algn="just" rtl="0">
              <a:lnSpc>
                <a:spcPct val="100000"/>
              </a:lnSpc>
              <a:spcBef>
                <a:spcPts val="0"/>
              </a:spcBef>
              <a:spcAft>
                <a:spcPts val="0"/>
              </a:spcAft>
              <a:buClr>
                <a:schemeClr val="dk1"/>
              </a:buClr>
              <a:buSzPts val="1500"/>
              <a:buFont typeface="Arial"/>
              <a:buChar char="●"/>
            </a:pPr>
            <a:r>
              <a:rPr lang="en" sz="1500" b="0" i="0" u="none" strike="noStrike" cap="none" dirty="0">
                <a:solidFill>
                  <a:schemeClr val="dk1"/>
                </a:solidFill>
                <a:latin typeface="Arial"/>
                <a:ea typeface="Arial"/>
                <a:cs typeface="Arial"/>
                <a:sym typeface="Arial"/>
              </a:rPr>
              <a:t>Shivam Nikam - 16010120034</a:t>
            </a:r>
            <a:endParaRPr sz="1500" b="0" i="0" u="none" strike="noStrike" cap="none" dirty="0">
              <a:solidFill>
                <a:schemeClr val="dk1"/>
              </a:solidFill>
              <a:latin typeface="Arial"/>
              <a:ea typeface="Arial"/>
              <a:cs typeface="Arial"/>
              <a:sym typeface="Arial"/>
            </a:endParaRPr>
          </a:p>
          <a:p>
            <a:pPr marL="457200" marR="0" lvl="0" indent="-323850" algn="just" rtl="0">
              <a:lnSpc>
                <a:spcPct val="100000"/>
              </a:lnSpc>
              <a:spcBef>
                <a:spcPts val="0"/>
              </a:spcBef>
              <a:spcAft>
                <a:spcPts val="0"/>
              </a:spcAft>
              <a:buClr>
                <a:schemeClr val="dk1"/>
              </a:buClr>
              <a:buSzPts val="1500"/>
              <a:buFont typeface="Arial"/>
              <a:buChar char="●"/>
            </a:pPr>
            <a:r>
              <a:rPr lang="en" sz="1500" dirty="0">
                <a:solidFill>
                  <a:schemeClr val="dk1"/>
                </a:solidFill>
              </a:rPr>
              <a:t>Palash Panchal</a:t>
            </a:r>
            <a:r>
              <a:rPr lang="en" sz="1500" b="0" i="0" u="none" strike="noStrike" cap="none" dirty="0">
                <a:solidFill>
                  <a:schemeClr val="dk1"/>
                </a:solidFill>
                <a:latin typeface="Arial"/>
                <a:ea typeface="Arial"/>
                <a:cs typeface="Arial"/>
                <a:sym typeface="Arial"/>
              </a:rPr>
              <a:t> - 16010120035</a:t>
            </a:r>
            <a:endParaRPr sz="1500" b="0" i="0" u="none" strike="noStrike" cap="none" dirty="0">
              <a:solidFill>
                <a:schemeClr val="dk1"/>
              </a:solidFill>
              <a:latin typeface="Arial"/>
              <a:ea typeface="Arial"/>
              <a:cs typeface="Arial"/>
              <a:sym typeface="Arial"/>
            </a:endParaRPr>
          </a:p>
          <a:p>
            <a:pPr marL="457200" marR="0" lvl="0" indent="-323850" algn="just" rtl="0">
              <a:lnSpc>
                <a:spcPct val="100000"/>
              </a:lnSpc>
              <a:spcBef>
                <a:spcPts val="0"/>
              </a:spcBef>
              <a:spcAft>
                <a:spcPts val="0"/>
              </a:spcAft>
              <a:buClr>
                <a:schemeClr val="dk1"/>
              </a:buClr>
              <a:buSzPts val="1500"/>
              <a:buFont typeface="Arial"/>
              <a:buChar char="●"/>
            </a:pPr>
            <a:r>
              <a:rPr lang="en" sz="1500" dirty="0">
                <a:solidFill>
                  <a:schemeClr val="dk1"/>
                </a:solidFill>
              </a:rPr>
              <a:t>Rahil Parikh</a:t>
            </a:r>
            <a:r>
              <a:rPr lang="en" sz="1500" b="0" i="0" u="none" strike="noStrike" cap="none" dirty="0">
                <a:solidFill>
                  <a:schemeClr val="dk1"/>
                </a:solidFill>
                <a:latin typeface="Arial"/>
                <a:ea typeface="Arial"/>
                <a:cs typeface="Arial"/>
                <a:sym typeface="Arial"/>
              </a:rPr>
              <a:t> - 16010120037</a:t>
            </a:r>
            <a:endParaRPr sz="1500" b="0" i="0" u="none" strike="noStrike" cap="none" dirty="0">
              <a:solidFill>
                <a:schemeClr val="dk1"/>
              </a:solidFill>
              <a:latin typeface="Arial"/>
              <a:ea typeface="Arial"/>
              <a:cs typeface="Arial"/>
              <a:sym typeface="Arial"/>
            </a:endParaRPr>
          </a:p>
        </p:txBody>
      </p:sp>
      <p:pic>
        <p:nvPicPr>
          <p:cNvPr id="57" name="Google Shape;57;p1"/>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58" name="Google Shape;58;p1"/>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59" name="Google Shape;59;p1"/>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60" name="Google Shape;60;p1"/>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83ED5A12-3F61-66DE-DE12-7D8A535CC0BD}"/>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8E0A79F9-BF14-4222-901F-2E5FB6034DC8}"/>
              </a:ext>
            </a:extLst>
          </p:cNvPr>
          <p:cNvSpPr txBox="1">
            <a:spLocks noGrp="1"/>
          </p:cNvSpPr>
          <p:nvPr>
            <p:ph type="title"/>
          </p:nvPr>
        </p:nvSpPr>
        <p:spPr>
          <a:xfrm>
            <a:off x="671746" y="18231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 sz="3000" dirty="0"/>
              <a:t>Dataset Description</a:t>
            </a:r>
            <a:endParaRPr sz="3000" dirty="0"/>
          </a:p>
        </p:txBody>
      </p:sp>
      <p:pic>
        <p:nvPicPr>
          <p:cNvPr id="148" name="Google Shape;148;p10">
            <a:extLst>
              <a:ext uri="{FF2B5EF4-FFF2-40B4-BE49-F238E27FC236}">
                <a16:creationId xmlns:a16="http://schemas.microsoft.com/office/drawing/2014/main" id="{65C555E3-19AE-0756-A2C8-6617A51F31EB}"/>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93D22E38-2C22-611E-E51A-89DD0AA22857}"/>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EE5561CC-7ACC-A543-6756-430A438E43B1}"/>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F7D3573A-045B-CA69-1A81-BF134E489831}"/>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sp>
        <p:nvSpPr>
          <p:cNvPr id="3" name="Google Shape;116;p7">
            <a:extLst>
              <a:ext uri="{FF2B5EF4-FFF2-40B4-BE49-F238E27FC236}">
                <a16:creationId xmlns:a16="http://schemas.microsoft.com/office/drawing/2014/main" id="{EBA6DBEB-8E38-43A8-AAC9-70F3E7243368}"/>
              </a:ext>
            </a:extLst>
          </p:cNvPr>
          <p:cNvSpPr txBox="1">
            <a:spLocks noGrp="1"/>
          </p:cNvSpPr>
          <p:nvPr>
            <p:ph type="body" idx="1"/>
          </p:nvPr>
        </p:nvSpPr>
        <p:spPr>
          <a:xfrm>
            <a:off x="930266" y="937320"/>
            <a:ext cx="3578430" cy="2487581"/>
          </a:xfrm>
          <a:prstGeom prst="rect">
            <a:avLst/>
          </a:prstGeom>
          <a:noFill/>
          <a:ln>
            <a:noFill/>
          </a:ln>
        </p:spPr>
        <p:txBody>
          <a:bodyPr spcFirstLastPara="1" wrap="square" lIns="91425" tIns="91425" rIns="91425" bIns="91425" anchor="t" anchorCtr="0">
            <a:noAutofit/>
          </a:bodyPr>
          <a:lstStyle/>
          <a:p>
            <a:pPr marL="0" indent="0" algn="just">
              <a:buNone/>
            </a:pPr>
            <a:r>
              <a:rPr lang="en-IN" dirty="0">
                <a:solidFill>
                  <a:schemeClr val="dk1"/>
                </a:solidFill>
              </a:rPr>
              <a:t>The dataset consists of 400 classes containing a total of 71,407 images each with dimensions 224 x 224 x 3. The dataset is split into a 80:10:10 ratio to generate the training, validation and testing sets as follows:</a:t>
            </a:r>
          </a:p>
          <a:p>
            <a:pPr marL="342900" algn="just"/>
            <a:r>
              <a:rPr lang="en-IN" dirty="0">
                <a:solidFill>
                  <a:schemeClr val="dk1"/>
                </a:solidFill>
              </a:rPr>
              <a:t>Training Set: 56,987 images</a:t>
            </a:r>
          </a:p>
          <a:p>
            <a:pPr marL="342900" algn="just"/>
            <a:r>
              <a:rPr lang="en-IN" dirty="0">
                <a:solidFill>
                  <a:schemeClr val="dk1"/>
                </a:solidFill>
              </a:rPr>
              <a:t>Validation Set: 7,210 images</a:t>
            </a:r>
          </a:p>
          <a:p>
            <a:pPr marL="342900" algn="just"/>
            <a:r>
              <a:rPr lang="en-IN" dirty="0">
                <a:solidFill>
                  <a:schemeClr val="dk1"/>
                </a:solidFill>
              </a:rPr>
              <a:t>Testing Set: 7,210 images</a:t>
            </a:r>
          </a:p>
        </p:txBody>
      </p:sp>
      <p:pic>
        <p:nvPicPr>
          <p:cNvPr id="5" name="Picture 4" descr="A graph of different colors&#10;&#10;Description automatically generated with medium confidence">
            <a:extLst>
              <a:ext uri="{FF2B5EF4-FFF2-40B4-BE49-F238E27FC236}">
                <a16:creationId xmlns:a16="http://schemas.microsoft.com/office/drawing/2014/main" id="{AF919CE8-ECB1-E8F3-12C0-D0315FC64197}"/>
              </a:ext>
            </a:extLst>
          </p:cNvPr>
          <p:cNvPicPr>
            <a:picLocks noChangeAspect="1"/>
          </p:cNvPicPr>
          <p:nvPr/>
        </p:nvPicPr>
        <p:blipFill>
          <a:blip r:embed="rId7"/>
          <a:stretch>
            <a:fillRect/>
          </a:stretch>
        </p:blipFill>
        <p:spPr>
          <a:xfrm>
            <a:off x="4508696" y="1286152"/>
            <a:ext cx="4587211" cy="2674767"/>
          </a:xfrm>
          <a:prstGeom prst="rect">
            <a:avLst/>
          </a:prstGeom>
        </p:spPr>
      </p:pic>
    </p:spTree>
    <p:extLst>
      <p:ext uri="{BB962C8B-B14F-4D97-AF65-F5344CB8AC3E}">
        <p14:creationId xmlns:p14="http://schemas.microsoft.com/office/powerpoint/2010/main" val="424060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4F90FD9-635D-A939-3B64-A6C795FD8F88}"/>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99FD310A-D071-5C58-4BAC-9569D91FDD63}"/>
              </a:ext>
            </a:extLst>
          </p:cNvPr>
          <p:cNvSpPr txBox="1">
            <a:spLocks noGrp="1"/>
          </p:cNvSpPr>
          <p:nvPr>
            <p:ph type="title"/>
          </p:nvPr>
        </p:nvSpPr>
        <p:spPr>
          <a:xfrm>
            <a:off x="671746" y="18231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 sz="3000" dirty="0"/>
              <a:t>Preprocessing and Data Augmentation</a:t>
            </a:r>
            <a:endParaRPr sz="3000" dirty="0"/>
          </a:p>
        </p:txBody>
      </p:sp>
      <p:pic>
        <p:nvPicPr>
          <p:cNvPr id="148" name="Google Shape;148;p10">
            <a:extLst>
              <a:ext uri="{FF2B5EF4-FFF2-40B4-BE49-F238E27FC236}">
                <a16:creationId xmlns:a16="http://schemas.microsoft.com/office/drawing/2014/main" id="{EC34B64E-3636-4FB4-F9FE-262E6814D0C6}"/>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8673FE3C-BDE6-EA15-0843-49145D865983}"/>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4E12C7E-BE3E-FBEA-864C-D8CB85FDCF2A}"/>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53DB49BA-BC52-922C-3252-3DEEFF6279BC}"/>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sp>
        <p:nvSpPr>
          <p:cNvPr id="3" name="Google Shape;116;p7">
            <a:extLst>
              <a:ext uri="{FF2B5EF4-FFF2-40B4-BE49-F238E27FC236}">
                <a16:creationId xmlns:a16="http://schemas.microsoft.com/office/drawing/2014/main" id="{A00EC7A8-C7CC-B57A-6E89-3FCA8AD5F0B4}"/>
              </a:ext>
            </a:extLst>
          </p:cNvPr>
          <p:cNvSpPr txBox="1">
            <a:spLocks noGrp="1"/>
          </p:cNvSpPr>
          <p:nvPr>
            <p:ph type="body" idx="1"/>
          </p:nvPr>
        </p:nvSpPr>
        <p:spPr>
          <a:xfrm>
            <a:off x="930266" y="1011126"/>
            <a:ext cx="7988652" cy="2487581"/>
          </a:xfrm>
          <a:prstGeom prst="rect">
            <a:avLst/>
          </a:prstGeom>
          <a:noFill/>
          <a:ln>
            <a:noFill/>
          </a:ln>
        </p:spPr>
        <p:txBody>
          <a:bodyPr spcFirstLastPara="1" wrap="square" lIns="91425" tIns="91425" rIns="91425" bIns="91425" anchor="t" anchorCtr="0">
            <a:noAutofit/>
          </a:bodyPr>
          <a:lstStyle/>
          <a:p>
            <a:pPr marL="0" indent="0" algn="just">
              <a:buNone/>
            </a:pPr>
            <a:r>
              <a:rPr lang="en-IN" dirty="0">
                <a:solidFill>
                  <a:schemeClr val="dk1"/>
                </a:solidFill>
              </a:rPr>
              <a:t>Image processing operations such as rotation, width shift, height shift, shearing, zooming, and horizonal flipping are applied to the training set. All the images in the training, validation and testing set are then normalized.</a:t>
            </a:r>
          </a:p>
        </p:txBody>
      </p:sp>
      <p:pic>
        <p:nvPicPr>
          <p:cNvPr id="4" name="Picture 3">
            <a:extLst>
              <a:ext uri="{FF2B5EF4-FFF2-40B4-BE49-F238E27FC236}">
                <a16:creationId xmlns:a16="http://schemas.microsoft.com/office/drawing/2014/main" id="{7AC52A9E-BDA3-60BF-A854-5DE7895827EF}"/>
              </a:ext>
            </a:extLst>
          </p:cNvPr>
          <p:cNvPicPr>
            <a:picLocks noChangeAspect="1"/>
          </p:cNvPicPr>
          <p:nvPr/>
        </p:nvPicPr>
        <p:blipFill>
          <a:blip r:embed="rId7"/>
          <a:stretch>
            <a:fillRect/>
          </a:stretch>
        </p:blipFill>
        <p:spPr>
          <a:xfrm>
            <a:off x="2682250" y="2132500"/>
            <a:ext cx="4921338" cy="2889894"/>
          </a:xfrm>
          <a:prstGeom prst="rect">
            <a:avLst/>
          </a:prstGeom>
        </p:spPr>
      </p:pic>
    </p:spTree>
    <p:extLst>
      <p:ext uri="{BB962C8B-B14F-4D97-AF65-F5344CB8AC3E}">
        <p14:creationId xmlns:p14="http://schemas.microsoft.com/office/powerpoint/2010/main" val="346147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C1E2A5F2-789E-7F66-ECC9-5B95391DD377}"/>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4B28E88C-0809-7E61-4741-87DF48F07C33}"/>
              </a:ext>
            </a:extLst>
          </p:cNvPr>
          <p:cNvSpPr txBox="1">
            <a:spLocks noGrp="1"/>
          </p:cNvSpPr>
          <p:nvPr>
            <p:ph type="title"/>
          </p:nvPr>
        </p:nvSpPr>
        <p:spPr>
          <a:xfrm>
            <a:off x="838825" y="197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dirty="0"/>
              <a:t>System Architecture</a:t>
            </a:r>
            <a:endParaRPr dirty="0"/>
          </a:p>
        </p:txBody>
      </p:sp>
      <p:pic>
        <p:nvPicPr>
          <p:cNvPr id="148" name="Google Shape;148;p10">
            <a:extLst>
              <a:ext uri="{FF2B5EF4-FFF2-40B4-BE49-F238E27FC236}">
                <a16:creationId xmlns:a16="http://schemas.microsoft.com/office/drawing/2014/main" id="{677BFD82-CC8F-DDB0-D22F-16A618BA5352}"/>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BBC5A1EC-F552-3734-947B-D9D75AEE9C9B}"/>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97CAE585-2F77-19CB-659A-3D1F2D2C1C74}"/>
              </a:ext>
            </a:extLst>
          </p:cNvPr>
          <p:cNvPicPr preferRelativeResize="0"/>
          <p:nvPr/>
        </p:nvPicPr>
        <p:blipFill rotWithShape="1">
          <a:blip r:embed="rId5">
            <a:alphaModFix/>
          </a:blip>
          <a:srcRect/>
          <a:stretch/>
        </p:blipFill>
        <p:spPr>
          <a:xfrm>
            <a:off x="-66730" y="4216254"/>
            <a:ext cx="2702922" cy="1664815"/>
          </a:xfrm>
          <a:prstGeom prst="rect">
            <a:avLst/>
          </a:prstGeom>
          <a:noFill/>
          <a:ln>
            <a:noFill/>
          </a:ln>
        </p:spPr>
      </p:pic>
      <p:pic>
        <p:nvPicPr>
          <p:cNvPr id="151" name="Google Shape;151;p10">
            <a:extLst>
              <a:ext uri="{FF2B5EF4-FFF2-40B4-BE49-F238E27FC236}">
                <a16:creationId xmlns:a16="http://schemas.microsoft.com/office/drawing/2014/main" id="{5B1BFD5F-18EC-B2B6-7F5F-4AE48A16E214}"/>
              </a:ext>
            </a:extLst>
          </p:cNvPr>
          <p:cNvPicPr preferRelativeResize="0"/>
          <p:nvPr/>
        </p:nvPicPr>
        <p:blipFill rotWithShape="1">
          <a:blip r:embed="rId6">
            <a:alphaModFix/>
          </a:blip>
          <a:srcRect/>
          <a:stretch/>
        </p:blipFill>
        <p:spPr>
          <a:xfrm>
            <a:off x="8257735" y="4677685"/>
            <a:ext cx="731318" cy="370977"/>
          </a:xfrm>
          <a:prstGeom prst="rect">
            <a:avLst/>
          </a:prstGeom>
          <a:noFill/>
          <a:ln>
            <a:noFill/>
          </a:ln>
        </p:spPr>
      </p:pic>
      <p:pic>
        <p:nvPicPr>
          <p:cNvPr id="2" name="officeArt object" descr="Image">
            <a:extLst>
              <a:ext uri="{FF2B5EF4-FFF2-40B4-BE49-F238E27FC236}">
                <a16:creationId xmlns:a16="http://schemas.microsoft.com/office/drawing/2014/main" id="{186DA90A-425B-8171-529D-AA08C5B1C5B7}"/>
              </a:ext>
            </a:extLst>
          </p:cNvPr>
          <p:cNvPicPr/>
          <p:nvPr/>
        </p:nvPicPr>
        <p:blipFill>
          <a:blip r:embed="rId7"/>
          <a:stretch>
            <a:fillRect/>
          </a:stretch>
        </p:blipFill>
        <p:spPr>
          <a:xfrm>
            <a:off x="1737772" y="843683"/>
            <a:ext cx="1930299" cy="4204978"/>
          </a:xfrm>
          <a:prstGeom prst="rect">
            <a:avLst/>
          </a:prstGeom>
          <a:ln w="12700">
            <a:noFill/>
            <a:miter lim="400000"/>
          </a:ln>
          <a:effectLst/>
        </p:spPr>
      </p:pic>
      <p:pic>
        <p:nvPicPr>
          <p:cNvPr id="4" name="officeArt object" descr="Image">
            <a:extLst>
              <a:ext uri="{FF2B5EF4-FFF2-40B4-BE49-F238E27FC236}">
                <a16:creationId xmlns:a16="http://schemas.microsoft.com/office/drawing/2014/main" id="{BBCEBF6D-1DC7-7266-E015-AEBEFD303CE6}"/>
              </a:ext>
            </a:extLst>
          </p:cNvPr>
          <p:cNvPicPr/>
          <p:nvPr/>
        </p:nvPicPr>
        <p:blipFill>
          <a:blip r:embed="rId8"/>
          <a:stretch>
            <a:fillRect/>
          </a:stretch>
        </p:blipFill>
        <p:spPr>
          <a:xfrm>
            <a:off x="4193540" y="854429"/>
            <a:ext cx="4064195" cy="3434642"/>
          </a:xfrm>
          <a:prstGeom prst="rect">
            <a:avLst/>
          </a:prstGeom>
          <a:ln w="12700">
            <a:noFill/>
            <a:miter lim="400000"/>
          </a:ln>
          <a:effectLst/>
        </p:spPr>
      </p:pic>
    </p:spTree>
    <p:extLst>
      <p:ext uri="{BB962C8B-B14F-4D97-AF65-F5344CB8AC3E}">
        <p14:creationId xmlns:p14="http://schemas.microsoft.com/office/powerpoint/2010/main" val="409208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9D445BA9-43CE-CB0A-2F2D-3E96A54EA62B}"/>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42B9AA52-0784-2561-8E15-A6FC4CC919F6}"/>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Generalized Architecture of a Vision Transformer</a:t>
            </a:r>
            <a:endParaRPr dirty="0"/>
          </a:p>
        </p:txBody>
      </p:sp>
      <p:pic>
        <p:nvPicPr>
          <p:cNvPr id="148" name="Google Shape;148;p10">
            <a:extLst>
              <a:ext uri="{FF2B5EF4-FFF2-40B4-BE49-F238E27FC236}">
                <a16:creationId xmlns:a16="http://schemas.microsoft.com/office/drawing/2014/main" id="{0379B41D-6B8F-1570-45A5-FEA27E4EF5C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A233807-0BD7-F07C-4776-D9C92ACB27EA}"/>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A439E05E-1450-244B-33B5-31076F4175C5}"/>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11DA3746-D214-7ACF-4B86-8B4F7AC30DBC}"/>
              </a:ext>
            </a:extLst>
          </p:cNvPr>
          <p:cNvPicPr preferRelativeResize="0"/>
          <p:nvPr/>
        </p:nvPicPr>
        <p:blipFill rotWithShape="1">
          <a:blip r:embed="rId6">
            <a:alphaModFix/>
          </a:blip>
          <a:srcRect/>
          <a:stretch/>
        </p:blipFill>
        <p:spPr>
          <a:xfrm>
            <a:off x="7681162" y="4274411"/>
            <a:ext cx="868685" cy="647641"/>
          </a:xfrm>
          <a:prstGeom prst="rect">
            <a:avLst/>
          </a:prstGeom>
          <a:noFill/>
          <a:ln>
            <a:noFill/>
          </a:ln>
        </p:spPr>
      </p:pic>
      <p:pic>
        <p:nvPicPr>
          <p:cNvPr id="3" name="Picture 2" descr="Vision Transformer ViT Architecture">
            <a:extLst>
              <a:ext uri="{FF2B5EF4-FFF2-40B4-BE49-F238E27FC236}">
                <a16:creationId xmlns:a16="http://schemas.microsoft.com/office/drawing/2014/main" id="{1D1B9FF1-5A92-2CDC-ED8D-E90597386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586" y="868308"/>
            <a:ext cx="6445308" cy="3361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595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Model Architecture (ViT_B-16)</a:t>
            </a:r>
            <a:endParaRPr dirty="0"/>
          </a:p>
        </p:txBody>
      </p:sp>
      <p:pic>
        <p:nvPicPr>
          <p:cNvPr id="148" name="Google Shape;148;p10"/>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p:cNvPicPr preferRelativeResize="0"/>
          <p:nvPr/>
        </p:nvPicPr>
        <p:blipFill rotWithShape="1">
          <a:blip r:embed="rId6">
            <a:alphaModFix/>
          </a:blip>
          <a:srcRect/>
          <a:stretch/>
        </p:blipFill>
        <p:spPr>
          <a:xfrm>
            <a:off x="7681162" y="4274411"/>
            <a:ext cx="868685" cy="647641"/>
          </a:xfrm>
          <a:prstGeom prst="rect">
            <a:avLst/>
          </a:prstGeom>
          <a:noFill/>
          <a:ln>
            <a:noFill/>
          </a:ln>
        </p:spPr>
      </p:pic>
      <p:pic>
        <p:nvPicPr>
          <p:cNvPr id="2" name="Picture 1" descr="A diagram of a structure&#10;&#10;Description automatically generated">
            <a:extLst>
              <a:ext uri="{FF2B5EF4-FFF2-40B4-BE49-F238E27FC236}">
                <a16:creationId xmlns:a16="http://schemas.microsoft.com/office/drawing/2014/main" id="{FCDDE4C7-1B27-1ABE-262B-9CC9AA9235F4}"/>
              </a:ext>
            </a:extLst>
          </p:cNvPr>
          <p:cNvPicPr>
            <a:picLocks noChangeAspect="1"/>
          </p:cNvPicPr>
          <p:nvPr/>
        </p:nvPicPr>
        <p:blipFill>
          <a:blip r:embed="rId7"/>
          <a:stretch>
            <a:fillRect/>
          </a:stretch>
        </p:blipFill>
        <p:spPr>
          <a:xfrm>
            <a:off x="1437018" y="698867"/>
            <a:ext cx="2260188" cy="3581181"/>
          </a:xfrm>
          <a:prstGeom prst="rect">
            <a:avLst/>
          </a:prstGeom>
        </p:spPr>
      </p:pic>
      <p:pic>
        <p:nvPicPr>
          <p:cNvPr id="4" name="Picture 3" descr="A diagram of a computer&#10;&#10;Description automatically generated">
            <a:extLst>
              <a:ext uri="{FF2B5EF4-FFF2-40B4-BE49-F238E27FC236}">
                <a16:creationId xmlns:a16="http://schemas.microsoft.com/office/drawing/2014/main" id="{AD4D23CA-CA63-8AF4-3BBE-11DC0B12AB64}"/>
              </a:ext>
            </a:extLst>
          </p:cNvPr>
          <p:cNvPicPr>
            <a:picLocks noChangeAspect="1"/>
          </p:cNvPicPr>
          <p:nvPr/>
        </p:nvPicPr>
        <p:blipFill>
          <a:blip r:embed="rId8"/>
          <a:stretch>
            <a:fillRect/>
          </a:stretch>
        </p:blipFill>
        <p:spPr>
          <a:xfrm>
            <a:off x="4059251" y="590843"/>
            <a:ext cx="3600540" cy="42340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F5A74AF-CF89-EBFE-47A3-102563AAC6D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D5C0E6C3-40F1-7891-9816-3D623F321E92}"/>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Model Architecture (ViT_L-32)</a:t>
            </a:r>
            <a:endParaRPr dirty="0"/>
          </a:p>
        </p:txBody>
      </p:sp>
      <p:pic>
        <p:nvPicPr>
          <p:cNvPr id="148" name="Google Shape;148;p10">
            <a:extLst>
              <a:ext uri="{FF2B5EF4-FFF2-40B4-BE49-F238E27FC236}">
                <a16:creationId xmlns:a16="http://schemas.microsoft.com/office/drawing/2014/main" id="{A540A070-81A5-E4FD-ECCA-2CE0797BBC37}"/>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94D2230-431E-DFF7-ACA0-4CDB17E0D5B1}"/>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2DA2E454-5552-4635-EEA2-FC106DA679FE}"/>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DA4CFD2-686B-2472-7425-74EB5CF1567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diagram of a structure&#10;&#10;Description automatically generated">
            <a:extLst>
              <a:ext uri="{FF2B5EF4-FFF2-40B4-BE49-F238E27FC236}">
                <a16:creationId xmlns:a16="http://schemas.microsoft.com/office/drawing/2014/main" id="{A2B62AA8-A2D0-683C-4087-E96B9B35C70C}"/>
              </a:ext>
            </a:extLst>
          </p:cNvPr>
          <p:cNvPicPr>
            <a:picLocks noChangeAspect="1"/>
          </p:cNvPicPr>
          <p:nvPr/>
        </p:nvPicPr>
        <p:blipFill>
          <a:blip r:embed="rId7"/>
          <a:stretch>
            <a:fillRect/>
          </a:stretch>
        </p:blipFill>
        <p:spPr>
          <a:xfrm>
            <a:off x="1595050" y="595701"/>
            <a:ext cx="2372040" cy="3787513"/>
          </a:xfrm>
          <a:prstGeom prst="rect">
            <a:avLst/>
          </a:prstGeom>
        </p:spPr>
      </p:pic>
      <p:pic>
        <p:nvPicPr>
          <p:cNvPr id="5" name="Picture 4" descr="A diagram of a computer program&#10;&#10;Description automatically generated">
            <a:extLst>
              <a:ext uri="{FF2B5EF4-FFF2-40B4-BE49-F238E27FC236}">
                <a16:creationId xmlns:a16="http://schemas.microsoft.com/office/drawing/2014/main" id="{DEA1DFAF-E60E-8F4F-B676-80C8894D0A85}"/>
              </a:ext>
            </a:extLst>
          </p:cNvPr>
          <p:cNvPicPr>
            <a:picLocks noChangeAspect="1"/>
          </p:cNvPicPr>
          <p:nvPr/>
        </p:nvPicPr>
        <p:blipFill>
          <a:blip r:embed="rId8"/>
          <a:stretch>
            <a:fillRect/>
          </a:stretch>
        </p:blipFill>
        <p:spPr>
          <a:xfrm>
            <a:off x="4367228" y="595700"/>
            <a:ext cx="3714661" cy="4290119"/>
          </a:xfrm>
          <a:prstGeom prst="rect">
            <a:avLst/>
          </a:prstGeom>
        </p:spPr>
      </p:pic>
    </p:spTree>
    <p:extLst>
      <p:ext uri="{BB962C8B-B14F-4D97-AF65-F5344CB8AC3E}">
        <p14:creationId xmlns:p14="http://schemas.microsoft.com/office/powerpoint/2010/main" val="13537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46603D-A614-7319-4F99-FD591CEA223D}"/>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231FEF4-C483-433C-8EF5-B70568458964}"/>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Results (ViT_B-16)</a:t>
            </a:r>
            <a:endParaRPr dirty="0"/>
          </a:p>
        </p:txBody>
      </p:sp>
      <p:pic>
        <p:nvPicPr>
          <p:cNvPr id="148" name="Google Shape;148;p10">
            <a:extLst>
              <a:ext uri="{FF2B5EF4-FFF2-40B4-BE49-F238E27FC236}">
                <a16:creationId xmlns:a16="http://schemas.microsoft.com/office/drawing/2014/main" id="{E8E1DFBC-52F8-CED5-1AE4-C1524666FA46}"/>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FB902AEC-0DDA-7483-3002-5FA6A6F533D2}"/>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DE0989CA-2A54-88D2-D829-34FBDB9180B0}"/>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46110829-670C-284B-BC72-14A1341BE6AA}"/>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2" name="Picture 1" descr="A graph of different colored lines&#10;&#10;Description automatically generated with medium confidence">
            <a:extLst>
              <a:ext uri="{FF2B5EF4-FFF2-40B4-BE49-F238E27FC236}">
                <a16:creationId xmlns:a16="http://schemas.microsoft.com/office/drawing/2014/main" id="{7C82EEE7-BFB2-1AE2-5259-462B023D201A}"/>
              </a:ext>
            </a:extLst>
          </p:cNvPr>
          <p:cNvPicPr>
            <a:picLocks noChangeAspect="1"/>
          </p:cNvPicPr>
          <p:nvPr/>
        </p:nvPicPr>
        <p:blipFill>
          <a:blip r:embed="rId7"/>
          <a:stretch>
            <a:fillRect/>
          </a:stretch>
        </p:blipFill>
        <p:spPr>
          <a:xfrm>
            <a:off x="1590741" y="836306"/>
            <a:ext cx="6473117" cy="3598950"/>
          </a:xfrm>
          <a:prstGeom prst="rect">
            <a:avLst/>
          </a:prstGeom>
        </p:spPr>
      </p:pic>
    </p:spTree>
    <p:extLst>
      <p:ext uri="{BB962C8B-B14F-4D97-AF65-F5344CB8AC3E}">
        <p14:creationId xmlns:p14="http://schemas.microsoft.com/office/powerpoint/2010/main" val="323914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277C5EC6-A1F6-BFC5-1A2C-8F371740D63B}"/>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C976EE6E-0E14-9DCC-A3C2-A5683A7D0314}"/>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Results (Confusion Matrix for ViT_B-16)</a:t>
            </a:r>
            <a:endParaRPr dirty="0"/>
          </a:p>
        </p:txBody>
      </p:sp>
      <p:pic>
        <p:nvPicPr>
          <p:cNvPr id="148" name="Google Shape;148;p10">
            <a:extLst>
              <a:ext uri="{FF2B5EF4-FFF2-40B4-BE49-F238E27FC236}">
                <a16:creationId xmlns:a16="http://schemas.microsoft.com/office/drawing/2014/main" id="{FD0F624F-A57C-39B4-52E3-F951CDB7B883}"/>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6A54491B-508A-DF0B-2138-138AB0B3E9BC}"/>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312CAC40-E289-36D8-FB5F-CEDC0B50C95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823394B5-AE30-C1CE-0771-7303FD05FB1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4" name="Picture 3">
            <a:extLst>
              <a:ext uri="{FF2B5EF4-FFF2-40B4-BE49-F238E27FC236}">
                <a16:creationId xmlns:a16="http://schemas.microsoft.com/office/drawing/2014/main" id="{7B440516-AAF1-35B4-976A-EA0C82E521F4}"/>
              </a:ext>
            </a:extLst>
          </p:cNvPr>
          <p:cNvPicPr>
            <a:picLocks noChangeAspect="1"/>
          </p:cNvPicPr>
          <p:nvPr/>
        </p:nvPicPr>
        <p:blipFill>
          <a:blip r:embed="rId7"/>
          <a:stretch>
            <a:fillRect/>
          </a:stretch>
        </p:blipFill>
        <p:spPr>
          <a:xfrm>
            <a:off x="2658831" y="704503"/>
            <a:ext cx="5246769" cy="3944540"/>
          </a:xfrm>
          <a:prstGeom prst="rect">
            <a:avLst/>
          </a:prstGeom>
        </p:spPr>
      </p:pic>
    </p:spTree>
    <p:extLst>
      <p:ext uri="{BB962C8B-B14F-4D97-AF65-F5344CB8AC3E}">
        <p14:creationId xmlns:p14="http://schemas.microsoft.com/office/powerpoint/2010/main" val="3869333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2DDE1A6-C1B4-9DEA-90E6-F2B02DFD1F1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6865E1E-14DE-91D8-F208-DA3005F9EDF9}"/>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Results (ViT_L-32)</a:t>
            </a:r>
            <a:endParaRPr dirty="0"/>
          </a:p>
        </p:txBody>
      </p:sp>
      <p:pic>
        <p:nvPicPr>
          <p:cNvPr id="148" name="Google Shape;148;p10">
            <a:extLst>
              <a:ext uri="{FF2B5EF4-FFF2-40B4-BE49-F238E27FC236}">
                <a16:creationId xmlns:a16="http://schemas.microsoft.com/office/drawing/2014/main" id="{F91E7C04-1441-7FEF-0A8F-76F70223028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35DD2F30-3938-ECC1-CCBB-AC311316FE83}"/>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7EB50C19-2B9B-740F-162A-C8200D03A837}"/>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E809293D-9903-330E-B759-9107DD96909E}"/>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comparison of a line graph&#10;&#10;Description automatically generated">
            <a:extLst>
              <a:ext uri="{FF2B5EF4-FFF2-40B4-BE49-F238E27FC236}">
                <a16:creationId xmlns:a16="http://schemas.microsoft.com/office/drawing/2014/main" id="{5FFFB711-E485-6470-AFC7-A48E4A014496}"/>
              </a:ext>
            </a:extLst>
          </p:cNvPr>
          <p:cNvPicPr>
            <a:picLocks noChangeAspect="1"/>
          </p:cNvPicPr>
          <p:nvPr/>
        </p:nvPicPr>
        <p:blipFill>
          <a:blip r:embed="rId7"/>
          <a:stretch>
            <a:fillRect/>
          </a:stretch>
        </p:blipFill>
        <p:spPr>
          <a:xfrm>
            <a:off x="1629874" y="798723"/>
            <a:ext cx="6592693" cy="3546054"/>
          </a:xfrm>
          <a:prstGeom prst="rect">
            <a:avLst/>
          </a:prstGeom>
        </p:spPr>
      </p:pic>
    </p:spTree>
    <p:extLst>
      <p:ext uri="{BB962C8B-B14F-4D97-AF65-F5344CB8AC3E}">
        <p14:creationId xmlns:p14="http://schemas.microsoft.com/office/powerpoint/2010/main" val="242397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A21BDA26-D495-2E40-4500-B4F6A4F82C7E}"/>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88106A94-C42C-AFF4-858E-F588D4CA65F1}"/>
              </a:ext>
            </a:extLst>
          </p:cNvPr>
          <p:cNvSpPr txBox="1">
            <a:spLocks noGrp="1"/>
          </p:cNvSpPr>
          <p:nvPr>
            <p:ph type="title"/>
          </p:nvPr>
        </p:nvSpPr>
        <p:spPr>
          <a:xfrm>
            <a:off x="776504" y="131803"/>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Results (Confusion Matrix for ViT_L-32)</a:t>
            </a:r>
            <a:endParaRPr dirty="0"/>
          </a:p>
        </p:txBody>
      </p:sp>
      <p:pic>
        <p:nvPicPr>
          <p:cNvPr id="148" name="Google Shape;148;p10">
            <a:extLst>
              <a:ext uri="{FF2B5EF4-FFF2-40B4-BE49-F238E27FC236}">
                <a16:creationId xmlns:a16="http://schemas.microsoft.com/office/drawing/2014/main" id="{A67F29B3-ED04-E964-D6EE-1F51B9ABB26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85458A9C-7EDF-05B6-B73E-9658752ED6BF}"/>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7B04FEB8-F706-76AD-9C70-EB2D2FF63E51}"/>
              </a:ext>
            </a:extLst>
          </p:cNvPr>
          <p:cNvPicPr preferRelativeResize="0"/>
          <p:nvPr/>
        </p:nvPicPr>
        <p:blipFill rotWithShape="1">
          <a:blip r:embed="rId5">
            <a:alphaModFix/>
          </a:blip>
          <a:srcRect/>
          <a:stretch/>
        </p:blipFill>
        <p:spPr>
          <a:xfrm>
            <a:off x="-364949" y="3952799"/>
            <a:ext cx="3835350" cy="2153875"/>
          </a:xfrm>
          <a:prstGeom prst="rect">
            <a:avLst/>
          </a:prstGeom>
          <a:noFill/>
          <a:ln>
            <a:noFill/>
          </a:ln>
        </p:spPr>
      </p:pic>
      <p:pic>
        <p:nvPicPr>
          <p:cNvPr id="151" name="Google Shape;151;p10">
            <a:extLst>
              <a:ext uri="{FF2B5EF4-FFF2-40B4-BE49-F238E27FC236}">
                <a16:creationId xmlns:a16="http://schemas.microsoft.com/office/drawing/2014/main" id="{0D3F7F20-45D3-13A0-FE72-70E2BCCA669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a:extLst>
              <a:ext uri="{FF2B5EF4-FFF2-40B4-BE49-F238E27FC236}">
                <a16:creationId xmlns:a16="http://schemas.microsoft.com/office/drawing/2014/main" id="{04640D09-D3EE-5C23-B95B-E1C1017329B6}"/>
              </a:ext>
            </a:extLst>
          </p:cNvPr>
          <p:cNvPicPr>
            <a:picLocks noChangeAspect="1"/>
          </p:cNvPicPr>
          <p:nvPr/>
        </p:nvPicPr>
        <p:blipFill>
          <a:blip r:embed="rId7"/>
          <a:stretch>
            <a:fillRect/>
          </a:stretch>
        </p:blipFill>
        <p:spPr>
          <a:xfrm>
            <a:off x="2168421" y="691568"/>
            <a:ext cx="5832659" cy="4095787"/>
          </a:xfrm>
          <a:prstGeom prst="rect">
            <a:avLst/>
          </a:prstGeom>
        </p:spPr>
      </p:pic>
    </p:spTree>
    <p:extLst>
      <p:ext uri="{BB962C8B-B14F-4D97-AF65-F5344CB8AC3E}">
        <p14:creationId xmlns:p14="http://schemas.microsoft.com/office/powerpoint/2010/main" val="184127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title"/>
          </p:nvPr>
        </p:nvSpPr>
        <p:spPr>
          <a:xfrm>
            <a:off x="7765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t>Problem Definition</a:t>
            </a:r>
            <a:endParaRPr b="1" dirty="0"/>
          </a:p>
        </p:txBody>
      </p:sp>
      <p:sp>
        <p:nvSpPr>
          <p:cNvPr id="66" name="Google Shape;66;p2"/>
          <p:cNvSpPr txBox="1">
            <a:spLocks noGrp="1"/>
          </p:cNvSpPr>
          <p:nvPr>
            <p:ph type="body" idx="1"/>
          </p:nvPr>
        </p:nvSpPr>
        <p:spPr>
          <a:xfrm>
            <a:off x="828000" y="1353475"/>
            <a:ext cx="82698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2100" dirty="0">
                <a:solidFill>
                  <a:schemeClr val="dk1"/>
                </a:solidFill>
              </a:rPr>
              <a:t>In the realm of ornithology and biodiversity monitoring, there exists a need for an efficient and accurate method to identify and quantify various bird species. Traditional qualitative descriptions often fall short of providing a comprehensive understanding of the avian world. To bridge this gap, our project, endeavors to harness the power of Vision Transformers, an advanced class of deep learning models, to simplify bird species identification through image feature analysis.</a:t>
            </a:r>
            <a:endParaRPr sz="2100" dirty="0">
              <a:solidFill>
                <a:schemeClr val="dk1"/>
              </a:solidFill>
            </a:endParaRPr>
          </a:p>
          <a:p>
            <a:pPr marL="0" lvl="0" indent="0" algn="just" rtl="0">
              <a:lnSpc>
                <a:spcPct val="115000"/>
              </a:lnSpc>
              <a:spcBef>
                <a:spcPts val="1200"/>
              </a:spcBef>
              <a:spcAft>
                <a:spcPts val="1200"/>
              </a:spcAft>
              <a:buSzPts val="1800"/>
              <a:buNone/>
            </a:pPr>
            <a:endParaRPr sz="2100" dirty="0">
              <a:solidFill>
                <a:schemeClr val="dk1"/>
              </a:solidFill>
            </a:endParaRPr>
          </a:p>
        </p:txBody>
      </p:sp>
      <p:pic>
        <p:nvPicPr>
          <p:cNvPr id="67" name="Google Shape;67;p2"/>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68" name="Google Shape;68;p2"/>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69" name="Google Shape;69;p2"/>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70" name="Google Shape;70;p2"/>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11E964E8-C9DF-EEDE-F1A1-58A19E75E22F}"/>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A537D191-8B57-68B7-7494-9E2C8D6137E3}"/>
              </a:ext>
            </a:extLst>
          </p:cNvPr>
          <p:cNvSpPr txBox="1">
            <a:spLocks noGrp="1"/>
          </p:cNvSpPr>
          <p:nvPr>
            <p:ph type="title"/>
          </p:nvPr>
        </p:nvSpPr>
        <p:spPr>
          <a:xfrm>
            <a:off x="931949" y="117735"/>
            <a:ext cx="6602001"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Hyperparameters Used During Training</a:t>
            </a:r>
            <a:endParaRPr dirty="0"/>
          </a:p>
        </p:txBody>
      </p:sp>
      <p:pic>
        <p:nvPicPr>
          <p:cNvPr id="148" name="Google Shape;148;p10">
            <a:extLst>
              <a:ext uri="{FF2B5EF4-FFF2-40B4-BE49-F238E27FC236}">
                <a16:creationId xmlns:a16="http://schemas.microsoft.com/office/drawing/2014/main" id="{BCE2B6BE-6C00-F695-CB89-AB0EEE94DB8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C780B089-9603-BBA0-9DB8-F4E198E8992E}"/>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6CB24263-058A-4792-A9E1-641509B2C163}"/>
              </a:ext>
            </a:extLst>
          </p:cNvPr>
          <p:cNvPicPr preferRelativeResize="0"/>
          <p:nvPr/>
        </p:nvPicPr>
        <p:blipFill rotWithShape="1">
          <a:blip r:embed="rId5">
            <a:alphaModFix/>
          </a:blip>
          <a:srcRect/>
          <a:stretch/>
        </p:blipFill>
        <p:spPr>
          <a:xfrm>
            <a:off x="-364949" y="3952799"/>
            <a:ext cx="3835350" cy="2153875"/>
          </a:xfrm>
          <a:prstGeom prst="rect">
            <a:avLst/>
          </a:prstGeom>
          <a:noFill/>
          <a:ln>
            <a:noFill/>
          </a:ln>
        </p:spPr>
      </p:pic>
      <p:pic>
        <p:nvPicPr>
          <p:cNvPr id="151" name="Google Shape;151;p10">
            <a:extLst>
              <a:ext uri="{FF2B5EF4-FFF2-40B4-BE49-F238E27FC236}">
                <a16:creationId xmlns:a16="http://schemas.microsoft.com/office/drawing/2014/main" id="{19F35439-5033-EEF4-F67E-BD0F70C4E817}"/>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a:extLst>
              <a:ext uri="{FF2B5EF4-FFF2-40B4-BE49-F238E27FC236}">
                <a16:creationId xmlns:a16="http://schemas.microsoft.com/office/drawing/2014/main" id="{F6C9A9DF-F5DE-E533-95CC-F2A51ECA1022}"/>
              </a:ext>
            </a:extLst>
          </p:cNvPr>
          <p:cNvPicPr>
            <a:picLocks noChangeAspect="1"/>
          </p:cNvPicPr>
          <p:nvPr/>
        </p:nvPicPr>
        <p:blipFill>
          <a:blip r:embed="rId7"/>
          <a:stretch>
            <a:fillRect/>
          </a:stretch>
        </p:blipFill>
        <p:spPr>
          <a:xfrm>
            <a:off x="1395961" y="1328620"/>
            <a:ext cx="7438614" cy="2307878"/>
          </a:xfrm>
          <a:prstGeom prst="rect">
            <a:avLst/>
          </a:prstGeom>
        </p:spPr>
      </p:pic>
    </p:spTree>
    <p:extLst>
      <p:ext uri="{BB962C8B-B14F-4D97-AF65-F5344CB8AC3E}">
        <p14:creationId xmlns:p14="http://schemas.microsoft.com/office/powerpoint/2010/main" val="2160375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5B6C1757-45C5-7046-2034-DE4C88B9ABC3}"/>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DDE6CE05-E0C4-95B0-34A4-972D7BF8D8A2}"/>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Results (Model Comparison)</a:t>
            </a:r>
            <a:endParaRPr dirty="0"/>
          </a:p>
        </p:txBody>
      </p:sp>
      <p:pic>
        <p:nvPicPr>
          <p:cNvPr id="148" name="Google Shape;148;p10">
            <a:extLst>
              <a:ext uri="{FF2B5EF4-FFF2-40B4-BE49-F238E27FC236}">
                <a16:creationId xmlns:a16="http://schemas.microsoft.com/office/drawing/2014/main" id="{D56529D1-9096-C11B-838B-1E0F2BA84A0A}"/>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9F02CDD7-6D78-EF47-DDB6-29C66040C3CE}"/>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99D8395A-D6E0-5548-AF43-3829973ED788}"/>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DD7D28A-A2D5-90FB-7A30-735C089B628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4" name="Picture 3">
            <a:extLst>
              <a:ext uri="{FF2B5EF4-FFF2-40B4-BE49-F238E27FC236}">
                <a16:creationId xmlns:a16="http://schemas.microsoft.com/office/drawing/2014/main" id="{48DE0B3F-A8CC-BD0B-3245-372E2B5A6DF0}"/>
              </a:ext>
            </a:extLst>
          </p:cNvPr>
          <p:cNvPicPr>
            <a:picLocks noChangeAspect="1"/>
          </p:cNvPicPr>
          <p:nvPr/>
        </p:nvPicPr>
        <p:blipFill>
          <a:blip r:embed="rId7"/>
          <a:stretch>
            <a:fillRect/>
          </a:stretch>
        </p:blipFill>
        <p:spPr>
          <a:xfrm>
            <a:off x="2124664" y="3203610"/>
            <a:ext cx="6584993" cy="1271640"/>
          </a:xfrm>
          <a:prstGeom prst="rect">
            <a:avLst/>
          </a:prstGeom>
        </p:spPr>
      </p:pic>
      <p:sp>
        <p:nvSpPr>
          <p:cNvPr id="5" name="Google Shape;145;p10">
            <a:extLst>
              <a:ext uri="{FF2B5EF4-FFF2-40B4-BE49-F238E27FC236}">
                <a16:creationId xmlns:a16="http://schemas.microsoft.com/office/drawing/2014/main" id="{D77B01BB-EE19-B55F-89CE-D1BD861826FD}"/>
              </a:ext>
            </a:extLst>
          </p:cNvPr>
          <p:cNvSpPr txBox="1">
            <a:spLocks/>
          </p:cNvSpPr>
          <p:nvPr/>
        </p:nvSpPr>
        <p:spPr>
          <a:xfrm>
            <a:off x="3772952" y="4508498"/>
            <a:ext cx="3440931" cy="30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sz="1300" dirty="0"/>
              <a:t>Table showing model evaluation results</a:t>
            </a:r>
          </a:p>
        </p:txBody>
      </p:sp>
      <p:pic>
        <p:nvPicPr>
          <p:cNvPr id="9" name="Picture 8">
            <a:extLst>
              <a:ext uri="{FF2B5EF4-FFF2-40B4-BE49-F238E27FC236}">
                <a16:creationId xmlns:a16="http://schemas.microsoft.com/office/drawing/2014/main" id="{02E86C79-4DCA-6737-570E-2CD3DE7A6C9F}"/>
              </a:ext>
            </a:extLst>
          </p:cNvPr>
          <p:cNvPicPr>
            <a:picLocks noChangeAspect="1"/>
          </p:cNvPicPr>
          <p:nvPr/>
        </p:nvPicPr>
        <p:blipFill>
          <a:blip r:embed="rId8"/>
          <a:stretch>
            <a:fillRect/>
          </a:stretch>
        </p:blipFill>
        <p:spPr>
          <a:xfrm>
            <a:off x="2775059" y="668250"/>
            <a:ext cx="4968671" cy="2065199"/>
          </a:xfrm>
          <a:prstGeom prst="rect">
            <a:avLst/>
          </a:prstGeom>
        </p:spPr>
      </p:pic>
      <p:sp>
        <p:nvSpPr>
          <p:cNvPr id="10" name="Google Shape;145;p10">
            <a:extLst>
              <a:ext uri="{FF2B5EF4-FFF2-40B4-BE49-F238E27FC236}">
                <a16:creationId xmlns:a16="http://schemas.microsoft.com/office/drawing/2014/main" id="{290D677C-4EC6-803B-EEFE-22F40A032016}"/>
              </a:ext>
            </a:extLst>
          </p:cNvPr>
          <p:cNvSpPr txBox="1">
            <a:spLocks/>
          </p:cNvSpPr>
          <p:nvPr/>
        </p:nvSpPr>
        <p:spPr>
          <a:xfrm>
            <a:off x="3124801" y="2733449"/>
            <a:ext cx="4434182" cy="30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sz="1400" dirty="0"/>
              <a:t>Table showing number of parameters for each model</a:t>
            </a:r>
          </a:p>
        </p:txBody>
      </p:sp>
    </p:spTree>
    <p:extLst>
      <p:ext uri="{BB962C8B-B14F-4D97-AF65-F5344CB8AC3E}">
        <p14:creationId xmlns:p14="http://schemas.microsoft.com/office/powerpoint/2010/main" val="298178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01D0D8A3-DD1E-D7EF-7007-EFEAD4960706}"/>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01E5C77D-2171-4BF8-9CC5-C91AAB0BB4C8}"/>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Streamlit Web Application (ViT_B-16)</a:t>
            </a:r>
            <a:endParaRPr dirty="0"/>
          </a:p>
        </p:txBody>
      </p:sp>
      <p:pic>
        <p:nvPicPr>
          <p:cNvPr id="148" name="Google Shape;148;p10">
            <a:extLst>
              <a:ext uri="{FF2B5EF4-FFF2-40B4-BE49-F238E27FC236}">
                <a16:creationId xmlns:a16="http://schemas.microsoft.com/office/drawing/2014/main" id="{AEA556B8-DB18-EF8F-B342-CFC5EFEC081E}"/>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EC43AA67-942D-1C34-B5E3-C59832657A2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65F8BF4-CE38-3DB3-532F-520E9C32DE4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D682A405-7793-4CF5-5DC9-A8E9C7608972}"/>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2" name="Picture 1">
            <a:extLst>
              <a:ext uri="{FF2B5EF4-FFF2-40B4-BE49-F238E27FC236}">
                <a16:creationId xmlns:a16="http://schemas.microsoft.com/office/drawing/2014/main" id="{FDA1EACA-9084-1520-FDF6-395BCF4BDA77}"/>
              </a:ext>
            </a:extLst>
          </p:cNvPr>
          <p:cNvPicPr>
            <a:picLocks noChangeAspect="1"/>
          </p:cNvPicPr>
          <p:nvPr/>
        </p:nvPicPr>
        <p:blipFill>
          <a:blip r:embed="rId7"/>
          <a:stretch>
            <a:fillRect/>
          </a:stretch>
        </p:blipFill>
        <p:spPr>
          <a:xfrm>
            <a:off x="1133989" y="833938"/>
            <a:ext cx="7645061" cy="3475623"/>
          </a:xfrm>
          <a:prstGeom prst="rect">
            <a:avLst/>
          </a:prstGeom>
        </p:spPr>
      </p:pic>
    </p:spTree>
    <p:extLst>
      <p:ext uri="{BB962C8B-B14F-4D97-AF65-F5344CB8AC3E}">
        <p14:creationId xmlns:p14="http://schemas.microsoft.com/office/powerpoint/2010/main" val="99006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68648EF1-D0B0-F911-5B3E-BF7D3ECDD068}"/>
            </a:ext>
          </a:extLst>
        </p:cNvPr>
        <p:cNvGrpSpPr/>
        <p:nvPr/>
      </p:nvGrpSpPr>
      <p:grpSpPr>
        <a:xfrm>
          <a:off x="0" y="0"/>
          <a:ext cx="0" cy="0"/>
          <a:chOff x="0" y="0"/>
          <a:chExt cx="0" cy="0"/>
        </a:xfrm>
      </p:grpSpPr>
      <p:sp>
        <p:nvSpPr>
          <p:cNvPr id="145" name="Google Shape;145;p10">
            <a:extLst>
              <a:ext uri="{FF2B5EF4-FFF2-40B4-BE49-F238E27FC236}">
                <a16:creationId xmlns:a16="http://schemas.microsoft.com/office/drawing/2014/main" id="{6AF36DEA-37F1-E03B-7985-EBC461DC81CD}"/>
              </a:ext>
            </a:extLst>
          </p:cNvPr>
          <p:cNvSpPr txBox="1">
            <a:spLocks noGrp="1"/>
          </p:cNvSpPr>
          <p:nvPr>
            <p:ph type="title"/>
          </p:nvPr>
        </p:nvSpPr>
        <p:spPr>
          <a:xfrm>
            <a:off x="776504" y="757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Streamlit Web Application (ViT_L-32)</a:t>
            </a:r>
            <a:endParaRPr dirty="0"/>
          </a:p>
        </p:txBody>
      </p:sp>
      <p:pic>
        <p:nvPicPr>
          <p:cNvPr id="148" name="Google Shape;148;p10">
            <a:extLst>
              <a:ext uri="{FF2B5EF4-FFF2-40B4-BE49-F238E27FC236}">
                <a16:creationId xmlns:a16="http://schemas.microsoft.com/office/drawing/2014/main" id="{D44A849C-9888-B82A-4A2D-D097E6F1F7AE}"/>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49" name="Google Shape;149;p10">
            <a:extLst>
              <a:ext uri="{FF2B5EF4-FFF2-40B4-BE49-F238E27FC236}">
                <a16:creationId xmlns:a16="http://schemas.microsoft.com/office/drawing/2014/main" id="{F65652AA-0E57-F9D1-D977-2E101A16EED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50" name="Google Shape;150;p10">
            <a:extLst>
              <a:ext uri="{FF2B5EF4-FFF2-40B4-BE49-F238E27FC236}">
                <a16:creationId xmlns:a16="http://schemas.microsoft.com/office/drawing/2014/main" id="{8CE643B4-A084-A9CC-EAD1-E271ECD42620}"/>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51" name="Google Shape;151;p10">
            <a:extLst>
              <a:ext uri="{FF2B5EF4-FFF2-40B4-BE49-F238E27FC236}">
                <a16:creationId xmlns:a16="http://schemas.microsoft.com/office/drawing/2014/main" id="{5E948DB6-B50D-362E-2D97-3196762697A6}"/>
              </a:ext>
            </a:extLst>
          </p:cNvPr>
          <p:cNvPicPr preferRelativeResize="0"/>
          <p:nvPr/>
        </p:nvPicPr>
        <p:blipFill rotWithShape="1">
          <a:blip r:embed="rId6">
            <a:alphaModFix/>
          </a:blip>
          <a:srcRect/>
          <a:stretch/>
        </p:blipFill>
        <p:spPr>
          <a:xfrm>
            <a:off x="8275315" y="4483875"/>
            <a:ext cx="868685" cy="647641"/>
          </a:xfrm>
          <a:prstGeom prst="rect">
            <a:avLst/>
          </a:prstGeom>
          <a:noFill/>
          <a:ln>
            <a:noFill/>
          </a:ln>
        </p:spPr>
      </p:pic>
      <p:pic>
        <p:nvPicPr>
          <p:cNvPr id="3" name="Picture 2" descr="A screen shot of a bird&#10;&#10;Description automatically generated">
            <a:extLst>
              <a:ext uri="{FF2B5EF4-FFF2-40B4-BE49-F238E27FC236}">
                <a16:creationId xmlns:a16="http://schemas.microsoft.com/office/drawing/2014/main" id="{EC1527E6-FB07-840D-F47D-70A1F6DD1E8C}"/>
              </a:ext>
            </a:extLst>
          </p:cNvPr>
          <p:cNvPicPr>
            <a:picLocks noChangeAspect="1"/>
          </p:cNvPicPr>
          <p:nvPr/>
        </p:nvPicPr>
        <p:blipFill>
          <a:blip r:embed="rId7"/>
          <a:stretch>
            <a:fillRect/>
          </a:stretch>
        </p:blipFill>
        <p:spPr>
          <a:xfrm>
            <a:off x="1096023" y="822724"/>
            <a:ext cx="7822894" cy="3512046"/>
          </a:xfrm>
          <a:prstGeom prst="rect">
            <a:avLst/>
          </a:prstGeom>
        </p:spPr>
      </p:pic>
    </p:spTree>
    <p:extLst>
      <p:ext uri="{BB962C8B-B14F-4D97-AF65-F5344CB8AC3E}">
        <p14:creationId xmlns:p14="http://schemas.microsoft.com/office/powerpoint/2010/main" val="411743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13F22DA7-CAAD-448D-8B29-1A7F6DF7CC80}"/>
            </a:ext>
          </a:extLst>
        </p:cNvPr>
        <p:cNvGrpSpPr/>
        <p:nvPr/>
      </p:nvGrpSpPr>
      <p:grpSpPr>
        <a:xfrm>
          <a:off x="0" y="0"/>
          <a:ext cx="0" cy="0"/>
          <a:chOff x="0" y="0"/>
          <a:chExt cx="0" cy="0"/>
        </a:xfrm>
      </p:grpSpPr>
      <p:sp>
        <p:nvSpPr>
          <p:cNvPr id="166" name="Google Shape;166;p12">
            <a:extLst>
              <a:ext uri="{FF2B5EF4-FFF2-40B4-BE49-F238E27FC236}">
                <a16:creationId xmlns:a16="http://schemas.microsoft.com/office/drawing/2014/main" id="{A7E31BD3-A98E-8CB9-0268-8A49DFAAFD58}"/>
              </a:ext>
            </a:extLst>
          </p:cNvPr>
          <p:cNvSpPr txBox="1">
            <a:spLocks noGrp="1"/>
          </p:cNvSpPr>
          <p:nvPr>
            <p:ph type="title"/>
          </p:nvPr>
        </p:nvSpPr>
        <p:spPr>
          <a:xfrm>
            <a:off x="931950" y="221448"/>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dirty="0"/>
              <a:t>Conclusion</a:t>
            </a:r>
            <a:endParaRPr dirty="0"/>
          </a:p>
        </p:txBody>
      </p:sp>
      <p:sp>
        <p:nvSpPr>
          <p:cNvPr id="167" name="Google Shape;167;p12">
            <a:extLst>
              <a:ext uri="{FF2B5EF4-FFF2-40B4-BE49-F238E27FC236}">
                <a16:creationId xmlns:a16="http://schemas.microsoft.com/office/drawing/2014/main" id="{6F4E883B-53F3-5FD2-F24B-1BD870FFCD2C}"/>
              </a:ext>
            </a:extLst>
          </p:cNvPr>
          <p:cNvSpPr txBox="1">
            <a:spLocks noGrp="1"/>
          </p:cNvSpPr>
          <p:nvPr>
            <p:ph type="body" idx="1"/>
          </p:nvPr>
        </p:nvSpPr>
        <p:spPr>
          <a:xfrm>
            <a:off x="931950" y="937699"/>
            <a:ext cx="7792875" cy="2808875"/>
          </a:xfrm>
          <a:prstGeom prst="rect">
            <a:avLst/>
          </a:prstGeom>
          <a:noFill/>
          <a:ln>
            <a:noFill/>
          </a:ln>
        </p:spPr>
        <p:txBody>
          <a:bodyPr spcFirstLastPara="1" wrap="square" lIns="91425" tIns="91425" rIns="91425" bIns="91425" anchor="t" anchorCtr="0">
            <a:noAutofit/>
          </a:bodyPr>
          <a:lstStyle/>
          <a:p>
            <a:pPr marL="0" indent="0" algn="just">
              <a:spcAft>
                <a:spcPts val="1200"/>
              </a:spcAft>
              <a:buNone/>
            </a:pPr>
            <a:r>
              <a:rPr lang="en-US" sz="1500" dirty="0">
                <a:solidFill>
                  <a:schemeClr val="tx1"/>
                </a:solidFill>
                <a:latin typeface="Times New Roman" panose="02020603050405020304" pitchFamily="18" charset="0"/>
                <a:cs typeface="Times New Roman" panose="02020603050405020304" pitchFamily="18" charset="0"/>
              </a:rPr>
              <a:t>Originating from the recognition of a critical gap in traditional bird species identification methods, the project sought to address this challenge with a sophisticated solution aligned with advancements in deep learning. The problem statement underscored the limitations of qualitative descriptions, paving the way for the development of a comprehensive and efficient bird species identification system. Leveraging vision transformers, specifically ViT_B-16, the project achieved remarkable success with a testing accuracy of 95.6%.</a:t>
            </a:r>
          </a:p>
          <a:p>
            <a:pPr marL="0" indent="0" algn="just">
              <a:spcAft>
                <a:spcPts val="1200"/>
              </a:spcAft>
              <a:buNone/>
            </a:pPr>
            <a:r>
              <a:rPr lang="en-US" sz="1500" dirty="0">
                <a:solidFill>
                  <a:schemeClr val="tx1"/>
                </a:solidFill>
                <a:latin typeface="Times New Roman" panose="02020603050405020304" pitchFamily="18" charset="0"/>
                <a:cs typeface="Times New Roman" panose="02020603050405020304" pitchFamily="18" charset="0"/>
              </a:rPr>
              <a:t>This significant achievement not only demonstrates the efficacy of vision transformers in accurately classifying bird species but also highlights the potential of deep learning techniques in revolutionizing ornithological research and biodiversity monitoring. By providing a robust and automated means of species identification, the project not only enhances the efficiency of data collection and analysis but also opens new avenues for ecological research and conservation efforts.</a:t>
            </a:r>
            <a:endParaRPr sz="1500" dirty="0">
              <a:solidFill>
                <a:schemeClr val="tx1"/>
              </a:solidFill>
              <a:latin typeface="Times New Roman" panose="02020603050405020304" pitchFamily="18" charset="0"/>
              <a:cs typeface="Times New Roman" panose="02020603050405020304" pitchFamily="18" charset="0"/>
            </a:endParaRPr>
          </a:p>
        </p:txBody>
      </p:sp>
      <p:pic>
        <p:nvPicPr>
          <p:cNvPr id="168" name="Google Shape;168;p12">
            <a:extLst>
              <a:ext uri="{FF2B5EF4-FFF2-40B4-BE49-F238E27FC236}">
                <a16:creationId xmlns:a16="http://schemas.microsoft.com/office/drawing/2014/main" id="{D18EB1E4-7CA2-BC49-3C03-32E96A37854D}"/>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69" name="Google Shape;169;p12">
            <a:extLst>
              <a:ext uri="{FF2B5EF4-FFF2-40B4-BE49-F238E27FC236}">
                <a16:creationId xmlns:a16="http://schemas.microsoft.com/office/drawing/2014/main" id="{EBB1ED88-B365-7768-E600-C21DF9B82089}"/>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0" name="Google Shape;170;p12">
            <a:extLst>
              <a:ext uri="{FF2B5EF4-FFF2-40B4-BE49-F238E27FC236}">
                <a16:creationId xmlns:a16="http://schemas.microsoft.com/office/drawing/2014/main" id="{5E374755-A7D7-B66D-033A-0CA31945BD71}"/>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71" name="Google Shape;171;p12">
            <a:extLst>
              <a:ext uri="{FF2B5EF4-FFF2-40B4-BE49-F238E27FC236}">
                <a16:creationId xmlns:a16="http://schemas.microsoft.com/office/drawing/2014/main" id="{40264FC1-9D55-4B1F-63FF-B2164A7DC011}"/>
              </a:ext>
            </a:extLst>
          </p:cNvPr>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extLst>
      <p:ext uri="{BB962C8B-B14F-4D97-AF65-F5344CB8AC3E}">
        <p14:creationId xmlns:p14="http://schemas.microsoft.com/office/powerpoint/2010/main" val="357263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2"/>
          <p:cNvSpPr txBox="1">
            <a:spLocks noGrp="1"/>
          </p:cNvSpPr>
          <p:nvPr>
            <p:ph type="title"/>
          </p:nvPr>
        </p:nvSpPr>
        <p:spPr>
          <a:xfrm>
            <a:off x="931950" y="507458"/>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dirty="0"/>
              <a:t>Future Scope</a:t>
            </a:r>
            <a:endParaRPr dirty="0"/>
          </a:p>
        </p:txBody>
      </p:sp>
      <p:sp>
        <p:nvSpPr>
          <p:cNvPr id="167" name="Google Shape;167;p12"/>
          <p:cNvSpPr txBox="1">
            <a:spLocks noGrp="1"/>
          </p:cNvSpPr>
          <p:nvPr>
            <p:ph type="body" idx="1"/>
          </p:nvPr>
        </p:nvSpPr>
        <p:spPr>
          <a:xfrm>
            <a:off x="890325" y="1399517"/>
            <a:ext cx="7792875" cy="2808875"/>
          </a:xfrm>
          <a:prstGeom prst="rect">
            <a:avLst/>
          </a:prstGeom>
          <a:noFill/>
          <a:ln>
            <a:noFill/>
          </a:ln>
        </p:spPr>
        <p:txBody>
          <a:bodyPr spcFirstLastPara="1" wrap="square" lIns="91425" tIns="91425" rIns="91425" bIns="91425" anchor="t" anchorCtr="0">
            <a:normAutofit fontScale="85000" lnSpcReduction="10000"/>
          </a:bodyPr>
          <a:lstStyle/>
          <a:p>
            <a:pPr marL="285750" indent="-285750" algn="just">
              <a:spcAft>
                <a:spcPts val="1200"/>
              </a:spcAft>
            </a:pPr>
            <a:r>
              <a:rPr lang="en-US" sz="1600" b="1" dirty="0">
                <a:solidFill>
                  <a:schemeClr val="tx1"/>
                </a:solidFill>
                <a:latin typeface="Times New Roman" panose="02020603050405020304" pitchFamily="18" charset="0"/>
                <a:cs typeface="Times New Roman" panose="02020603050405020304" pitchFamily="18" charset="0"/>
              </a:rPr>
              <a:t>Mobile Application Integration: </a:t>
            </a:r>
            <a:r>
              <a:rPr lang="en-US" sz="1600" dirty="0">
                <a:solidFill>
                  <a:schemeClr val="tx1"/>
                </a:solidFill>
                <a:latin typeface="Times New Roman" panose="02020603050405020304" pitchFamily="18" charset="0"/>
                <a:cs typeface="Times New Roman" panose="02020603050405020304" pitchFamily="18" charset="0"/>
              </a:rPr>
              <a:t>Develop a mobile application version of the bird species identification system, allowing users to identify birds in real-time using their mobile devices.</a:t>
            </a:r>
          </a:p>
          <a:p>
            <a:pPr marL="285750" indent="-285750" algn="just">
              <a:spcAft>
                <a:spcPts val="1200"/>
              </a:spcAft>
            </a:pPr>
            <a:r>
              <a:rPr lang="en-US" sz="1600" b="1" dirty="0">
                <a:solidFill>
                  <a:schemeClr val="tx1"/>
                </a:solidFill>
                <a:latin typeface="Times New Roman" panose="02020603050405020304" pitchFamily="18" charset="0"/>
                <a:cs typeface="Times New Roman" panose="02020603050405020304" pitchFamily="18" charset="0"/>
              </a:rPr>
              <a:t>Species Conservation Integration: </a:t>
            </a:r>
            <a:r>
              <a:rPr lang="en-US" sz="1600" dirty="0">
                <a:solidFill>
                  <a:schemeClr val="tx1"/>
                </a:solidFill>
                <a:latin typeface="Times New Roman" panose="02020603050405020304" pitchFamily="18" charset="0"/>
                <a:cs typeface="Times New Roman" panose="02020603050405020304" pitchFamily="18" charset="0"/>
              </a:rPr>
              <a:t>Collaborate with conservation organizations to integrate the bird species identification system into conservation efforts, providing valuable data for monitoring and protection.</a:t>
            </a:r>
          </a:p>
          <a:p>
            <a:pPr marL="285750" indent="-285750" algn="just">
              <a:spcAft>
                <a:spcPts val="1200"/>
              </a:spcAft>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Community-Driven Data Collection:</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Encourage users to contribute to bird monitoring efforts by allowing them to submit bird sightings and related data. Implement a community-driven approach to data collection, fostering a sense of participation among users and contributing valuable information for scientific research.</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spcAft>
                <a:spcPts val="1200"/>
              </a:spcAft>
            </a:pPr>
            <a:endParaRPr sz="1600" dirty="0">
              <a:solidFill>
                <a:schemeClr val="tx1"/>
              </a:solidFill>
              <a:latin typeface="Times New Roman" panose="02020603050405020304" pitchFamily="18" charset="0"/>
              <a:cs typeface="Times New Roman" panose="02020603050405020304" pitchFamily="18" charset="0"/>
            </a:endParaRPr>
          </a:p>
        </p:txBody>
      </p:sp>
      <p:pic>
        <p:nvPicPr>
          <p:cNvPr id="168" name="Google Shape;168;p12"/>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69" name="Google Shape;169;p12"/>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0" name="Google Shape;170;p12"/>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71" name="Google Shape;171;p12"/>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extLst>
      <p:ext uri="{BB962C8B-B14F-4D97-AF65-F5344CB8AC3E}">
        <p14:creationId xmlns:p14="http://schemas.microsoft.com/office/powerpoint/2010/main" val="393504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a:extLst>
            <a:ext uri="{FF2B5EF4-FFF2-40B4-BE49-F238E27FC236}">
              <a16:creationId xmlns:a16="http://schemas.microsoft.com/office/drawing/2014/main" id="{A490FF8A-6B9F-CF7E-9E7F-17FB5CEF4148}"/>
            </a:ext>
          </a:extLst>
        </p:cNvPr>
        <p:cNvGrpSpPr/>
        <p:nvPr/>
      </p:nvGrpSpPr>
      <p:grpSpPr>
        <a:xfrm>
          <a:off x="0" y="0"/>
          <a:ext cx="0" cy="0"/>
          <a:chOff x="0" y="0"/>
          <a:chExt cx="0" cy="0"/>
        </a:xfrm>
      </p:grpSpPr>
      <p:sp>
        <p:nvSpPr>
          <p:cNvPr id="166" name="Google Shape;166;p12">
            <a:extLst>
              <a:ext uri="{FF2B5EF4-FFF2-40B4-BE49-F238E27FC236}">
                <a16:creationId xmlns:a16="http://schemas.microsoft.com/office/drawing/2014/main" id="{9F413523-5522-A074-0762-E045ADF2F2D1}"/>
              </a:ext>
            </a:extLst>
          </p:cNvPr>
          <p:cNvSpPr txBox="1">
            <a:spLocks noGrp="1"/>
          </p:cNvSpPr>
          <p:nvPr>
            <p:ph type="title"/>
          </p:nvPr>
        </p:nvSpPr>
        <p:spPr>
          <a:xfrm>
            <a:off x="890324" y="-53437"/>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dirty="0"/>
              <a:t>References</a:t>
            </a:r>
            <a:endParaRPr dirty="0"/>
          </a:p>
        </p:txBody>
      </p:sp>
      <p:sp>
        <p:nvSpPr>
          <p:cNvPr id="167" name="Google Shape;167;p12">
            <a:extLst>
              <a:ext uri="{FF2B5EF4-FFF2-40B4-BE49-F238E27FC236}">
                <a16:creationId xmlns:a16="http://schemas.microsoft.com/office/drawing/2014/main" id="{49041D34-D0E3-787C-79D7-61F1F98E7AD6}"/>
              </a:ext>
            </a:extLst>
          </p:cNvPr>
          <p:cNvSpPr txBox="1">
            <a:spLocks noGrp="1"/>
          </p:cNvSpPr>
          <p:nvPr>
            <p:ph type="body" idx="1"/>
          </p:nvPr>
        </p:nvSpPr>
        <p:spPr>
          <a:xfrm>
            <a:off x="890324" y="519263"/>
            <a:ext cx="7923085" cy="2146565"/>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[1] </a:t>
            </a:r>
            <a:r>
              <a:rPr lang="en-IN" sz="1000" dirty="0" err="1">
                <a:solidFill>
                  <a:schemeClr val="tx1"/>
                </a:solidFill>
                <a:latin typeface="Times New Roman" panose="02020603050405020304" pitchFamily="18" charset="0"/>
                <a:cs typeface="Times New Roman" panose="02020603050405020304" pitchFamily="18" charset="0"/>
              </a:rPr>
              <a:t>Noumida</a:t>
            </a:r>
            <a:r>
              <a:rPr lang="en-IN" sz="1000" dirty="0">
                <a:solidFill>
                  <a:schemeClr val="tx1"/>
                </a:solidFill>
                <a:latin typeface="Times New Roman" panose="02020603050405020304" pitchFamily="18" charset="0"/>
                <a:cs typeface="Times New Roman" panose="02020603050405020304" pitchFamily="18" charset="0"/>
              </a:rPr>
              <a:t>, A., et al. "Stacked Res2Net-CBAM with Grouped Channel Attention for Multi-Label Bird Species Classification." 2023 31st European Signal Processing Conference (EUSIPCO). IEEE, 2023.</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[2] A. Marini, J. </a:t>
            </a:r>
            <a:r>
              <a:rPr lang="en-IN" sz="1000" dirty="0" err="1">
                <a:solidFill>
                  <a:schemeClr val="tx1"/>
                </a:solidFill>
                <a:latin typeface="Times New Roman" panose="02020603050405020304" pitchFamily="18" charset="0"/>
                <a:cs typeface="Times New Roman" panose="02020603050405020304" pitchFamily="18" charset="0"/>
              </a:rPr>
              <a:t>Facon</a:t>
            </a:r>
            <a:r>
              <a:rPr lang="en-IN" sz="1000" dirty="0">
                <a:solidFill>
                  <a:schemeClr val="tx1"/>
                </a:solidFill>
                <a:latin typeface="Times New Roman" panose="02020603050405020304" pitchFamily="18" charset="0"/>
                <a:cs typeface="Times New Roman" panose="02020603050405020304" pitchFamily="18" charset="0"/>
              </a:rPr>
              <a:t> and A. L. </a:t>
            </a:r>
            <a:r>
              <a:rPr lang="en-IN" sz="1000" dirty="0" err="1">
                <a:solidFill>
                  <a:schemeClr val="tx1"/>
                </a:solidFill>
                <a:latin typeface="Times New Roman" panose="02020603050405020304" pitchFamily="18" charset="0"/>
                <a:cs typeface="Times New Roman" panose="02020603050405020304" pitchFamily="18" charset="0"/>
              </a:rPr>
              <a:t>Koerich</a:t>
            </a:r>
            <a:r>
              <a:rPr lang="en-IN" sz="1000" dirty="0">
                <a:solidFill>
                  <a:schemeClr val="tx1"/>
                </a:solidFill>
                <a:latin typeface="Times New Roman" panose="02020603050405020304" pitchFamily="18" charset="0"/>
                <a:cs typeface="Times New Roman" panose="02020603050405020304" pitchFamily="18" charset="0"/>
              </a:rPr>
              <a:t>, "Bird Species Classification Based on </a:t>
            </a:r>
            <a:r>
              <a:rPr lang="en-IN" sz="1000" dirty="0" err="1">
                <a:solidFill>
                  <a:schemeClr val="tx1"/>
                </a:solidFill>
                <a:latin typeface="Times New Roman" panose="02020603050405020304" pitchFamily="18" charset="0"/>
                <a:cs typeface="Times New Roman" panose="02020603050405020304" pitchFamily="18" charset="0"/>
              </a:rPr>
              <a:t>Color</a:t>
            </a:r>
            <a:r>
              <a:rPr lang="en-IN" sz="1000" dirty="0">
                <a:solidFill>
                  <a:schemeClr val="tx1"/>
                </a:solidFill>
                <a:latin typeface="Times New Roman" panose="02020603050405020304" pitchFamily="18" charset="0"/>
                <a:cs typeface="Times New Roman" panose="02020603050405020304" pitchFamily="18" charset="0"/>
              </a:rPr>
              <a:t> Features,"  IEEE International Conference on Systems, Man, and Cybernetics, Manchester, UK, pp. 4336-4341, </a:t>
            </a:r>
            <a:r>
              <a:rPr lang="en-IN" sz="1000" dirty="0" err="1">
                <a:solidFill>
                  <a:schemeClr val="tx1"/>
                </a:solidFill>
                <a:latin typeface="Times New Roman" panose="02020603050405020304" pitchFamily="18" charset="0"/>
                <a:cs typeface="Times New Roman" panose="02020603050405020304" pitchFamily="18" charset="0"/>
              </a:rPr>
              <a:t>doi</a:t>
            </a:r>
            <a:r>
              <a:rPr lang="en-IN" sz="1000" dirty="0">
                <a:solidFill>
                  <a:schemeClr val="tx1"/>
                </a:solidFill>
                <a:latin typeface="Times New Roman" panose="02020603050405020304" pitchFamily="18" charset="0"/>
                <a:cs typeface="Times New Roman" panose="02020603050405020304" pitchFamily="18" charset="0"/>
              </a:rPr>
              <a:t>: 10.1109/SMC.2013.740. keywords: {</a:t>
            </a:r>
            <a:r>
              <a:rPr lang="en-IN" sz="1000" dirty="0" err="1">
                <a:solidFill>
                  <a:schemeClr val="tx1"/>
                </a:solidFill>
                <a:latin typeface="Times New Roman" panose="02020603050405020304" pitchFamily="18" charset="0"/>
                <a:cs typeface="Times New Roman" panose="02020603050405020304" pitchFamily="18" charset="0"/>
              </a:rPr>
              <a:t>Birds;Image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color</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analysis;Image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segmentation;Feature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extraction;Vectors;Visualization;Histograms;pattern</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recognition;color</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features;color</a:t>
            </a:r>
            <a:r>
              <a:rPr lang="en-IN" sz="1000" dirty="0">
                <a:solidFill>
                  <a:schemeClr val="tx1"/>
                </a:solidFill>
                <a:latin typeface="Times New Roman" panose="02020603050405020304" pitchFamily="18" charset="0"/>
                <a:cs typeface="Times New Roman" panose="02020603050405020304" pitchFamily="18" charset="0"/>
              </a:rPr>
              <a:t> image </a:t>
            </a:r>
            <a:r>
              <a:rPr lang="en-IN" sz="1000" dirty="0" err="1">
                <a:solidFill>
                  <a:schemeClr val="tx1"/>
                </a:solidFill>
                <a:latin typeface="Times New Roman" panose="02020603050405020304" pitchFamily="18" charset="0"/>
                <a:cs typeface="Times New Roman" panose="02020603050405020304" pitchFamily="18" charset="0"/>
              </a:rPr>
              <a:t>segmentation;machine</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learning;bird</a:t>
            </a:r>
            <a:r>
              <a:rPr lang="en-IN" sz="1000" dirty="0">
                <a:solidFill>
                  <a:schemeClr val="tx1"/>
                </a:solidFill>
                <a:latin typeface="Times New Roman" panose="02020603050405020304" pitchFamily="18" charset="0"/>
                <a:cs typeface="Times New Roman" panose="02020603050405020304" pitchFamily="18" charset="0"/>
              </a:rPr>
              <a:t> species classification}</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[3] Asmita Manna, </a:t>
            </a:r>
            <a:r>
              <a:rPr lang="en-IN" sz="1000" dirty="0" err="1">
                <a:solidFill>
                  <a:schemeClr val="tx1"/>
                </a:solidFill>
                <a:latin typeface="Times New Roman" panose="02020603050405020304" pitchFamily="18" charset="0"/>
                <a:cs typeface="Times New Roman" panose="02020603050405020304" pitchFamily="18" charset="0"/>
              </a:rPr>
              <a:t>Nilam</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Upasani</a:t>
            </a:r>
            <a:r>
              <a:rPr lang="en-IN" sz="1000" dirty="0">
                <a:solidFill>
                  <a:schemeClr val="tx1"/>
                </a:solidFill>
                <a:latin typeface="Times New Roman" panose="02020603050405020304" pitchFamily="18" charset="0"/>
                <a:cs typeface="Times New Roman" panose="02020603050405020304" pitchFamily="18" charset="0"/>
              </a:rPr>
              <a:t>, Shubham Jadhav, </a:t>
            </a:r>
            <a:r>
              <a:rPr lang="en-IN" sz="1000" dirty="0" err="1">
                <a:solidFill>
                  <a:schemeClr val="tx1"/>
                </a:solidFill>
                <a:latin typeface="Times New Roman" panose="02020603050405020304" pitchFamily="18" charset="0"/>
                <a:cs typeface="Times New Roman" panose="02020603050405020304" pitchFamily="18" charset="0"/>
              </a:rPr>
              <a:t>Ruturaj</a:t>
            </a:r>
            <a:r>
              <a:rPr lang="en-IN" sz="1000" dirty="0">
                <a:solidFill>
                  <a:schemeClr val="tx1"/>
                </a:solidFill>
                <a:latin typeface="Times New Roman" panose="02020603050405020304" pitchFamily="18" charset="0"/>
                <a:cs typeface="Times New Roman" panose="02020603050405020304" pitchFamily="18" charset="0"/>
              </a:rPr>
              <a:t> Mane, </a:t>
            </a:r>
            <a:r>
              <a:rPr lang="en-IN" sz="1000" dirty="0" err="1">
                <a:solidFill>
                  <a:schemeClr val="tx1"/>
                </a:solidFill>
                <a:latin typeface="Times New Roman" panose="02020603050405020304" pitchFamily="18" charset="0"/>
                <a:cs typeface="Times New Roman" panose="02020603050405020304" pitchFamily="18" charset="0"/>
              </a:rPr>
              <a:t>Rutuja</a:t>
            </a:r>
            <a:r>
              <a:rPr lang="en-IN" sz="1000" dirty="0">
                <a:solidFill>
                  <a:schemeClr val="tx1"/>
                </a:solidFill>
                <a:latin typeface="Times New Roman" panose="02020603050405020304" pitchFamily="18" charset="0"/>
                <a:cs typeface="Times New Roman" panose="02020603050405020304" pitchFamily="18" charset="0"/>
              </a:rPr>
              <a:t> Chaudhari and Vishal </a:t>
            </a:r>
            <a:r>
              <a:rPr lang="en-IN" sz="1000" dirty="0" err="1">
                <a:solidFill>
                  <a:schemeClr val="tx1"/>
                </a:solidFill>
                <a:latin typeface="Times New Roman" panose="02020603050405020304" pitchFamily="18" charset="0"/>
                <a:cs typeface="Times New Roman" panose="02020603050405020304" pitchFamily="18" charset="0"/>
              </a:rPr>
              <a:t>Chatre</a:t>
            </a:r>
            <a:r>
              <a:rPr lang="en-IN" sz="1000" dirty="0">
                <a:solidFill>
                  <a:schemeClr val="tx1"/>
                </a:solidFill>
                <a:latin typeface="Times New Roman" panose="02020603050405020304" pitchFamily="18" charset="0"/>
                <a:cs typeface="Times New Roman" panose="02020603050405020304" pitchFamily="18" charset="0"/>
              </a:rPr>
              <a:t>, “Bird Image Classification using Convolutional Neural Network Transfer Learning Architectures” International Journal of Advanced Computer Science and Applications(IJACSA), 14(3), 2023. http://dx.doi.org/10.14569/IJACSA.2023.0140397</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[4] </a:t>
            </a:r>
            <a:r>
              <a:rPr lang="en-IN" sz="1000" dirty="0" err="1">
                <a:solidFill>
                  <a:schemeClr val="tx1"/>
                </a:solidFill>
                <a:latin typeface="Times New Roman" panose="02020603050405020304" pitchFamily="18" charset="0"/>
                <a:cs typeface="Times New Roman" panose="02020603050405020304" pitchFamily="18" charset="0"/>
              </a:rPr>
              <a:t>Shriharsha</a:t>
            </a:r>
            <a:r>
              <a:rPr lang="en-IN" sz="1000" dirty="0">
                <a:solidFill>
                  <a:schemeClr val="tx1"/>
                </a:solidFill>
                <a:latin typeface="Times New Roman" panose="02020603050405020304" pitchFamily="18" charset="0"/>
                <a:cs typeface="Times New Roman" panose="02020603050405020304" pitchFamily="18" charset="0"/>
              </a:rPr>
              <a:t>, Tushara, </a:t>
            </a:r>
            <a:r>
              <a:rPr lang="en-IN" sz="1000" dirty="0" err="1">
                <a:solidFill>
                  <a:schemeClr val="tx1"/>
                </a:solidFill>
                <a:latin typeface="Times New Roman" panose="02020603050405020304" pitchFamily="18" charset="0"/>
                <a:cs typeface="Times New Roman" panose="02020603050405020304" pitchFamily="18" charset="0"/>
              </a:rPr>
              <a:t>Vijeth</a:t>
            </a:r>
            <a:r>
              <a:rPr lang="en-IN" sz="1000" dirty="0">
                <a:solidFill>
                  <a:schemeClr val="tx1"/>
                </a:solidFill>
                <a:latin typeface="Times New Roman" panose="02020603050405020304" pitchFamily="18" charset="0"/>
                <a:cs typeface="Times New Roman" panose="02020603050405020304" pitchFamily="18" charset="0"/>
              </a:rPr>
              <a:t>, Suraj, </a:t>
            </a:r>
            <a:r>
              <a:rPr lang="en-IN" sz="1000" dirty="0" err="1">
                <a:solidFill>
                  <a:schemeClr val="tx1"/>
                </a:solidFill>
                <a:latin typeface="Times New Roman" panose="02020603050405020304" pitchFamily="18" charset="0"/>
                <a:cs typeface="Times New Roman" panose="02020603050405020304" pitchFamily="18" charset="0"/>
              </a:rPr>
              <a:t>Hemavathi</a:t>
            </a:r>
            <a:r>
              <a:rPr lang="en-IN" sz="1000" dirty="0">
                <a:solidFill>
                  <a:schemeClr val="tx1"/>
                </a:solidFill>
                <a:latin typeface="Times New Roman" panose="02020603050405020304" pitchFamily="18" charset="0"/>
                <a:cs typeface="Times New Roman" panose="02020603050405020304" pitchFamily="18" charset="0"/>
              </a:rPr>
              <a:t>, “Bird Species Classification Using Deep Learning Approach”, International Research Journal of Engineering and Technology (IRJET), Volume 07, Issue 04, April 2020.</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[5] </a:t>
            </a:r>
            <a:r>
              <a:rPr lang="en-IN" sz="1000" dirty="0" err="1">
                <a:solidFill>
                  <a:schemeClr val="tx1"/>
                </a:solidFill>
                <a:latin typeface="Times New Roman" panose="02020603050405020304" pitchFamily="18" charset="0"/>
                <a:cs typeface="Times New Roman" panose="02020603050405020304" pitchFamily="18" charset="0"/>
              </a:rPr>
              <a:t>Samparthi</a:t>
            </a:r>
            <a:r>
              <a:rPr lang="en-IN" sz="1000" dirty="0">
                <a:solidFill>
                  <a:schemeClr val="tx1"/>
                </a:solidFill>
                <a:latin typeface="Times New Roman" panose="02020603050405020304" pitchFamily="18" charset="0"/>
                <a:cs typeface="Times New Roman" panose="02020603050405020304" pitchFamily="18" charset="0"/>
              </a:rPr>
              <a:t> V S Kumar, Hari </a:t>
            </a:r>
            <a:r>
              <a:rPr lang="en-IN" sz="1000" dirty="0" err="1">
                <a:solidFill>
                  <a:schemeClr val="tx1"/>
                </a:solidFill>
                <a:latin typeface="Times New Roman" panose="02020603050405020304" pitchFamily="18" charset="0"/>
                <a:cs typeface="Times New Roman" panose="02020603050405020304" pitchFamily="18" charset="0"/>
              </a:rPr>
              <a:t>Kishan</a:t>
            </a:r>
            <a:r>
              <a:rPr lang="en-IN" sz="1000" dirty="0">
                <a:solidFill>
                  <a:schemeClr val="tx1"/>
                </a:solidFill>
                <a:latin typeface="Times New Roman" panose="02020603050405020304" pitchFamily="18" charset="0"/>
                <a:cs typeface="Times New Roman" panose="02020603050405020304" pitchFamily="18" charset="0"/>
              </a:rPr>
              <a:t> </a:t>
            </a:r>
            <a:r>
              <a:rPr lang="en-IN" sz="1000" dirty="0" err="1">
                <a:solidFill>
                  <a:schemeClr val="tx1"/>
                </a:solidFill>
                <a:latin typeface="Times New Roman" panose="02020603050405020304" pitchFamily="18" charset="0"/>
                <a:cs typeface="Times New Roman" panose="02020603050405020304" pitchFamily="18" charset="0"/>
              </a:rPr>
              <a:t>Kondaveerti</a:t>
            </a:r>
            <a:r>
              <a:rPr lang="en-IN" sz="1000" dirty="0">
                <a:solidFill>
                  <a:schemeClr val="tx1"/>
                </a:solidFill>
                <a:latin typeface="Times New Roman" panose="02020603050405020304" pitchFamily="18" charset="0"/>
                <a:cs typeface="Times New Roman" panose="02020603050405020304" pitchFamily="18" charset="0"/>
              </a:rPr>
              <a:t>, "A Comparative Study on Deep Learning Techniques for Bird Species Recognition", 2023 3rd International Conference on Intelligent Communication and Computational Techniques (ICCT), pp.1-6, 2023.</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[6] </a:t>
            </a:r>
            <a:r>
              <a:rPr lang="en-IN" sz="1000" dirty="0">
                <a:solidFill>
                  <a:schemeClr val="tx1"/>
                </a:solidFill>
                <a:latin typeface="Times New Roman" panose="02020603050405020304" pitchFamily="18" charset="0"/>
                <a:cs typeface="Times New Roman" panose="02020603050405020304" pitchFamily="18" charset="0"/>
                <a:hlinkClick r:id="rId3"/>
              </a:rPr>
              <a:t>https://www.kaggle.com/datasets/gpiosenka/100-bird-species</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[7] </a:t>
            </a:r>
            <a:r>
              <a:rPr lang="en-IN" sz="1000" dirty="0">
                <a:solidFill>
                  <a:schemeClr val="tx1"/>
                </a:solidFill>
                <a:latin typeface="Times New Roman" panose="02020603050405020304" pitchFamily="18" charset="0"/>
                <a:cs typeface="Times New Roman" panose="02020603050405020304" pitchFamily="18" charset="0"/>
                <a:hlinkClick r:id="rId4"/>
              </a:rPr>
              <a:t>https://paperswithcode.com/method/vision-transformer</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[8] </a:t>
            </a:r>
            <a:r>
              <a:rPr lang="en-IN" sz="1000" dirty="0">
                <a:solidFill>
                  <a:schemeClr val="tx1"/>
                </a:solidFill>
                <a:latin typeface="Times New Roman" panose="02020603050405020304" pitchFamily="18" charset="0"/>
                <a:cs typeface="Times New Roman" panose="02020603050405020304" pitchFamily="18" charset="0"/>
                <a:hlinkClick r:id="rId5"/>
              </a:rPr>
              <a:t>https://github.com/faustomorales/vit-keras</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[9] </a:t>
            </a:r>
            <a:r>
              <a:rPr lang="en-IN" sz="1000" dirty="0">
                <a:solidFill>
                  <a:schemeClr val="tx1"/>
                </a:solidFill>
                <a:latin typeface="Times New Roman" panose="02020603050405020304" pitchFamily="18" charset="0"/>
                <a:cs typeface="Times New Roman" panose="02020603050405020304" pitchFamily="18" charset="0"/>
                <a:hlinkClick r:id="rId6"/>
              </a:rPr>
              <a:t>https://github.com/google-research/vision_transformer</a:t>
            </a:r>
            <a:r>
              <a:rPr lang="en-IN" sz="1000" dirty="0">
                <a:solidFill>
                  <a:schemeClr val="tx1"/>
                </a:solidFill>
                <a:latin typeface="Times New Roman" panose="02020603050405020304" pitchFamily="18" charset="0"/>
                <a:cs typeface="Times New Roman" panose="02020603050405020304" pitchFamily="18" charset="0"/>
              </a:rPr>
              <a:t>   </a:t>
            </a:r>
          </a:p>
          <a:p>
            <a:pPr marL="0" indent="0" algn="just">
              <a:lnSpc>
                <a:spcPct val="100000"/>
              </a:lnSpc>
              <a:spcAft>
                <a:spcPts val="1200"/>
              </a:spcAft>
              <a:buNone/>
            </a:pPr>
            <a:r>
              <a:rPr lang="en-IN" sz="1000" dirty="0">
                <a:solidFill>
                  <a:schemeClr val="tx1"/>
                </a:solidFill>
                <a:latin typeface="Times New Roman" panose="02020603050405020304" pitchFamily="18" charset="0"/>
                <a:cs typeface="Times New Roman" panose="02020603050405020304" pitchFamily="18" charset="0"/>
              </a:rPr>
              <a:t>[10] </a:t>
            </a:r>
            <a:r>
              <a:rPr lang="en-IN" sz="1000" dirty="0">
                <a:solidFill>
                  <a:schemeClr val="tx1"/>
                </a:solidFill>
                <a:latin typeface="Times New Roman" panose="02020603050405020304" pitchFamily="18" charset="0"/>
                <a:cs typeface="Times New Roman" panose="02020603050405020304" pitchFamily="18" charset="0"/>
                <a:hlinkClick r:id="rId7"/>
              </a:rPr>
              <a:t>https://streamlit.io/</a:t>
            </a:r>
            <a:r>
              <a:rPr lang="en-IN" sz="1000" dirty="0">
                <a:solidFill>
                  <a:schemeClr val="tx1"/>
                </a:solidFill>
                <a:latin typeface="Times New Roman" panose="02020603050405020304" pitchFamily="18" charset="0"/>
                <a:cs typeface="Times New Roman" panose="02020603050405020304" pitchFamily="18" charset="0"/>
              </a:rPr>
              <a:t>  </a:t>
            </a:r>
          </a:p>
          <a:p>
            <a:pPr marL="342900" algn="just">
              <a:lnSpc>
                <a:spcPct val="100000"/>
              </a:lnSpc>
              <a:spcAft>
                <a:spcPts val="1200"/>
              </a:spcAft>
              <a:buFont typeface="+mj-lt"/>
              <a:buAutoNum type="arabicPeriod"/>
            </a:pPr>
            <a:endParaRPr sz="1000" dirty="0">
              <a:solidFill>
                <a:schemeClr val="tx1"/>
              </a:solidFill>
              <a:latin typeface="Times New Roman" panose="02020603050405020304" pitchFamily="18" charset="0"/>
              <a:cs typeface="Times New Roman" panose="02020603050405020304" pitchFamily="18" charset="0"/>
            </a:endParaRPr>
          </a:p>
        </p:txBody>
      </p:sp>
      <p:pic>
        <p:nvPicPr>
          <p:cNvPr id="168" name="Google Shape;168;p12">
            <a:extLst>
              <a:ext uri="{FF2B5EF4-FFF2-40B4-BE49-F238E27FC236}">
                <a16:creationId xmlns:a16="http://schemas.microsoft.com/office/drawing/2014/main" id="{92444D17-533D-1E68-2769-B2327DEB8C19}"/>
              </a:ext>
            </a:extLst>
          </p:cNvPr>
          <p:cNvPicPr preferRelativeResize="0"/>
          <p:nvPr/>
        </p:nvPicPr>
        <p:blipFill rotWithShape="1">
          <a:blip r:embed="rId8">
            <a:alphaModFix/>
          </a:blip>
          <a:srcRect/>
          <a:stretch/>
        </p:blipFill>
        <p:spPr>
          <a:xfrm>
            <a:off x="0" y="1300"/>
            <a:ext cx="567000" cy="5143500"/>
          </a:xfrm>
          <a:prstGeom prst="rect">
            <a:avLst/>
          </a:prstGeom>
          <a:noFill/>
          <a:ln>
            <a:noFill/>
          </a:ln>
        </p:spPr>
      </p:pic>
      <p:pic>
        <p:nvPicPr>
          <p:cNvPr id="169" name="Google Shape;169;p12">
            <a:extLst>
              <a:ext uri="{FF2B5EF4-FFF2-40B4-BE49-F238E27FC236}">
                <a16:creationId xmlns:a16="http://schemas.microsoft.com/office/drawing/2014/main" id="{E03F25B4-031A-A055-9476-9929A91ECF7B}"/>
              </a:ext>
            </a:extLst>
          </p:cNvPr>
          <p:cNvPicPr preferRelativeResize="0"/>
          <p:nvPr/>
        </p:nvPicPr>
        <p:blipFill rotWithShape="1">
          <a:blip r:embed="rId9">
            <a:alphaModFix/>
          </a:blip>
          <a:srcRect/>
          <a:stretch/>
        </p:blipFill>
        <p:spPr>
          <a:xfrm>
            <a:off x="566989" y="0"/>
            <a:ext cx="209515" cy="4044131"/>
          </a:xfrm>
          <a:prstGeom prst="rect">
            <a:avLst/>
          </a:prstGeom>
          <a:noFill/>
          <a:ln>
            <a:noFill/>
          </a:ln>
        </p:spPr>
      </p:pic>
      <p:pic>
        <p:nvPicPr>
          <p:cNvPr id="170" name="Google Shape;170;p12">
            <a:extLst>
              <a:ext uri="{FF2B5EF4-FFF2-40B4-BE49-F238E27FC236}">
                <a16:creationId xmlns:a16="http://schemas.microsoft.com/office/drawing/2014/main" id="{6FC92376-45D2-81C0-21E3-6B38B43B3623}"/>
              </a:ext>
            </a:extLst>
          </p:cNvPr>
          <p:cNvPicPr preferRelativeResize="0"/>
          <p:nvPr/>
        </p:nvPicPr>
        <p:blipFill rotWithShape="1">
          <a:blip r:embed="rId10">
            <a:alphaModFix/>
          </a:blip>
          <a:srcRect/>
          <a:stretch/>
        </p:blipFill>
        <p:spPr>
          <a:xfrm>
            <a:off x="0" y="4006916"/>
            <a:ext cx="2587645" cy="2062544"/>
          </a:xfrm>
          <a:prstGeom prst="rect">
            <a:avLst/>
          </a:prstGeom>
          <a:noFill/>
          <a:ln>
            <a:noFill/>
          </a:ln>
        </p:spPr>
      </p:pic>
      <p:pic>
        <p:nvPicPr>
          <p:cNvPr id="171" name="Google Shape;171;p12">
            <a:extLst>
              <a:ext uri="{FF2B5EF4-FFF2-40B4-BE49-F238E27FC236}">
                <a16:creationId xmlns:a16="http://schemas.microsoft.com/office/drawing/2014/main" id="{20FF0189-D299-B223-2DAA-6E5D7574BBF1}"/>
              </a:ext>
            </a:extLst>
          </p:cNvPr>
          <p:cNvPicPr preferRelativeResize="0"/>
          <p:nvPr/>
        </p:nvPicPr>
        <p:blipFill rotWithShape="1">
          <a:blip r:embed="rId11">
            <a:alphaModFix/>
          </a:blip>
          <a:srcRect/>
          <a:stretch/>
        </p:blipFill>
        <p:spPr>
          <a:xfrm>
            <a:off x="8248857" y="4527751"/>
            <a:ext cx="868685" cy="647641"/>
          </a:xfrm>
          <a:prstGeom prst="rect">
            <a:avLst/>
          </a:prstGeom>
          <a:noFill/>
          <a:ln>
            <a:noFill/>
          </a:ln>
        </p:spPr>
      </p:pic>
    </p:spTree>
    <p:extLst>
      <p:ext uri="{BB962C8B-B14F-4D97-AF65-F5344CB8AC3E}">
        <p14:creationId xmlns:p14="http://schemas.microsoft.com/office/powerpoint/2010/main" val="444777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3"/>
          <p:cNvSpPr txBox="1">
            <a:spLocks noGrp="1"/>
          </p:cNvSpPr>
          <p:nvPr>
            <p:ph type="title"/>
          </p:nvPr>
        </p:nvSpPr>
        <p:spPr>
          <a:xfrm>
            <a:off x="3308175" y="1937275"/>
            <a:ext cx="2727300" cy="1053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 sz="3500" dirty="0"/>
              <a:t>Thank You!!</a:t>
            </a:r>
            <a:endParaRPr sz="3500" dirty="0"/>
          </a:p>
        </p:txBody>
      </p:sp>
      <p:pic>
        <p:nvPicPr>
          <p:cNvPr id="177" name="Google Shape;177;p13"/>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78" name="Google Shape;178;p13"/>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79" name="Google Shape;179;p13"/>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80" name="Google Shape;180;p13"/>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836900" y="39410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t>Objectives</a:t>
            </a:r>
            <a:endParaRPr b="1" dirty="0"/>
          </a:p>
        </p:txBody>
      </p:sp>
      <p:sp>
        <p:nvSpPr>
          <p:cNvPr id="76" name="Google Shape;76;p3"/>
          <p:cNvSpPr txBox="1">
            <a:spLocks noGrp="1"/>
          </p:cNvSpPr>
          <p:nvPr>
            <p:ph type="body" idx="1"/>
          </p:nvPr>
        </p:nvSpPr>
        <p:spPr>
          <a:xfrm>
            <a:off x="836901" y="1101550"/>
            <a:ext cx="8097586" cy="34164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00000"/>
              </a:lnSpc>
              <a:spcBef>
                <a:spcPts val="300"/>
              </a:spcBef>
              <a:spcAft>
                <a:spcPts val="300"/>
              </a:spcAft>
              <a:buClr>
                <a:srgbClr val="000000"/>
              </a:buClr>
              <a:buSzPts val="1800"/>
              <a:buChar char="●"/>
            </a:pPr>
            <a:r>
              <a:rPr lang="en-US" b="0" i="0" dirty="0">
                <a:solidFill>
                  <a:srgbClr val="0D0D0D"/>
                </a:solidFill>
                <a:effectLst/>
                <a:latin typeface="+mj-lt"/>
              </a:rPr>
              <a:t>Develop a robust system to quantify the qualitative attributes of different bird species by extracting and analyzing image features using Vision Transformers.</a:t>
            </a:r>
          </a:p>
          <a:p>
            <a:pPr marL="457200" lvl="0" indent="-342900" algn="just" rtl="0">
              <a:lnSpc>
                <a:spcPct val="100000"/>
              </a:lnSpc>
              <a:spcBef>
                <a:spcPts val="300"/>
              </a:spcBef>
              <a:spcAft>
                <a:spcPts val="300"/>
              </a:spcAft>
              <a:buClr>
                <a:srgbClr val="000000"/>
              </a:buClr>
              <a:buSzPts val="1800"/>
              <a:buChar char="●"/>
            </a:pPr>
            <a:r>
              <a:rPr lang="en-US" b="0" i="0" dirty="0">
                <a:solidFill>
                  <a:srgbClr val="0D0D0D"/>
                </a:solidFill>
                <a:effectLst/>
                <a:latin typeface="+mj-lt"/>
              </a:rPr>
              <a:t>Create a comprehensive augmented database of standard image features for various bird species (Focus on 400 species), laying the foundation for accurate and reliable identification system.</a:t>
            </a:r>
          </a:p>
          <a:p>
            <a:pPr marL="457200" lvl="0" indent="-342900" algn="just" rtl="0">
              <a:lnSpc>
                <a:spcPct val="100000"/>
              </a:lnSpc>
              <a:spcBef>
                <a:spcPts val="300"/>
              </a:spcBef>
              <a:spcAft>
                <a:spcPts val="300"/>
              </a:spcAft>
              <a:buClr>
                <a:srgbClr val="000000"/>
              </a:buClr>
              <a:buSzPts val="1800"/>
              <a:buChar char="●"/>
            </a:pPr>
            <a:r>
              <a:rPr lang="en-US" dirty="0">
                <a:solidFill>
                  <a:srgbClr val="0D0D0D"/>
                </a:solidFill>
                <a:latin typeface="+mj-lt"/>
              </a:rPr>
              <a:t>Optimize and implement vision transformers to leverage the complete capabilities of neural networks with self attention.</a:t>
            </a:r>
          </a:p>
          <a:p>
            <a:pPr marL="457200" lvl="0" indent="-342900" algn="just" rtl="0">
              <a:lnSpc>
                <a:spcPct val="100000"/>
              </a:lnSpc>
              <a:spcBef>
                <a:spcPts val="300"/>
              </a:spcBef>
              <a:spcAft>
                <a:spcPts val="0"/>
              </a:spcAft>
              <a:buClr>
                <a:srgbClr val="000000"/>
              </a:buClr>
              <a:buSzPts val="1800"/>
              <a:buChar char="●"/>
            </a:pPr>
            <a:r>
              <a:rPr lang="en-US" dirty="0">
                <a:solidFill>
                  <a:srgbClr val="0D0D0D"/>
                </a:solidFill>
                <a:latin typeface="+mj-lt"/>
              </a:rPr>
              <a:t>Make a user-friendly web application to demonstrate the capability of the model and identify the uploaded bird species.</a:t>
            </a:r>
          </a:p>
          <a:p>
            <a:pPr marL="114300" lvl="0" indent="0" algn="just" rtl="0">
              <a:lnSpc>
                <a:spcPct val="100000"/>
              </a:lnSpc>
              <a:spcBef>
                <a:spcPts val="300"/>
              </a:spcBef>
              <a:spcAft>
                <a:spcPts val="0"/>
              </a:spcAft>
              <a:buClr>
                <a:srgbClr val="000000"/>
              </a:buClr>
              <a:buSzPts val="1800"/>
              <a:buNone/>
            </a:pPr>
            <a:endParaRPr lang="en-US" b="0" i="0" dirty="0">
              <a:solidFill>
                <a:srgbClr val="0D0D0D"/>
              </a:solidFill>
              <a:effectLst/>
              <a:latin typeface="+mj-lt"/>
            </a:endParaRPr>
          </a:p>
        </p:txBody>
      </p:sp>
      <p:pic>
        <p:nvPicPr>
          <p:cNvPr id="77" name="Google Shape;77;p3"/>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78" name="Google Shape;78;p3"/>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79" name="Google Shape;79;p3"/>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80" name="Google Shape;80;p3"/>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1075507" y="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t>Scope</a:t>
            </a:r>
            <a:endParaRPr b="1" dirty="0"/>
          </a:p>
        </p:txBody>
      </p:sp>
      <p:pic>
        <p:nvPicPr>
          <p:cNvPr id="87" name="Google Shape;87;p4"/>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88" name="Google Shape;88;p4"/>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89" name="Google Shape;89;p4"/>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90" name="Google Shape;90;p4"/>
          <p:cNvPicPr preferRelativeResize="0"/>
          <p:nvPr/>
        </p:nvPicPr>
        <p:blipFill rotWithShape="1">
          <a:blip r:embed="rId6">
            <a:alphaModFix/>
          </a:blip>
          <a:srcRect/>
          <a:stretch/>
        </p:blipFill>
        <p:spPr>
          <a:xfrm>
            <a:off x="7716787" y="4363436"/>
            <a:ext cx="868685" cy="647641"/>
          </a:xfrm>
          <a:prstGeom prst="rect">
            <a:avLst/>
          </a:prstGeom>
          <a:noFill/>
          <a:ln>
            <a:noFill/>
          </a:ln>
        </p:spPr>
      </p:pic>
      <p:sp>
        <p:nvSpPr>
          <p:cNvPr id="2" name="Text Placeholder 1">
            <a:extLst>
              <a:ext uri="{FF2B5EF4-FFF2-40B4-BE49-F238E27FC236}">
                <a16:creationId xmlns:a16="http://schemas.microsoft.com/office/drawing/2014/main" id="{22C59E67-C1E6-E44F-BE09-C983AA66FACC}"/>
              </a:ext>
            </a:extLst>
          </p:cNvPr>
          <p:cNvSpPr>
            <a:spLocks noGrp="1" noChangeArrowheads="1"/>
          </p:cNvSpPr>
          <p:nvPr>
            <p:ph type="body" idx="1"/>
          </p:nvPr>
        </p:nvSpPr>
        <p:spPr bwMode="auto">
          <a:xfrm>
            <a:off x="1075507" y="524778"/>
            <a:ext cx="7652181" cy="40939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D0D0D"/>
                </a:solidFill>
                <a:effectLst/>
                <a:latin typeface="+mj-lt"/>
              </a:rPr>
              <a:t>Bird Classification:</a:t>
            </a:r>
            <a:endParaRPr kumimoji="0" lang="en-US" altLang="en-US" sz="15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Utilize Vision Transformers for advanced image feature extraction and analysis.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Train models to recognize and classify various bird species based on learned features.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D0D0D"/>
                </a:solidFill>
                <a:effectLst/>
                <a:latin typeface="+mj-lt"/>
              </a:rPr>
              <a:t>User Image Upload and Model Selection:</a:t>
            </a:r>
            <a:endParaRPr kumimoji="0" lang="en-US" altLang="en-US" sz="15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Implement an image upload feature allowing users to submit bird images for classification.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Offer model selection options, such as choosing between Vision Transformer models (ViT_B-16 and </a:t>
            </a:r>
            <a:r>
              <a:rPr kumimoji="0" lang="en-US" altLang="en-US" sz="1500" i="0" u="none" strike="noStrike" cap="none" normalizeH="0" baseline="0" dirty="0">
                <a:ln>
                  <a:noFill/>
                </a:ln>
                <a:solidFill>
                  <a:srgbClr val="0D0D0D"/>
                </a:solidFill>
                <a:effectLst/>
                <a:latin typeface="+mj-lt"/>
              </a:rPr>
              <a:t>V</a:t>
            </a:r>
            <a:r>
              <a:rPr lang="en-US" altLang="en-US" sz="1500" dirty="0">
                <a:solidFill>
                  <a:srgbClr val="0D0D0D"/>
                </a:solidFill>
                <a:latin typeface="+mj-lt"/>
              </a:rPr>
              <a:t>iT_L-32</a:t>
            </a:r>
            <a:r>
              <a:rPr kumimoji="0" lang="en-US" altLang="en-US" sz="1500" b="0" i="0" u="none" strike="noStrike" cap="none" normalizeH="0" baseline="0" dirty="0">
                <a:ln>
                  <a:noFill/>
                </a:ln>
                <a:solidFill>
                  <a:srgbClr val="0D0D0D"/>
                </a:solidFill>
                <a:effectLst/>
                <a:latin typeface="+mj-lt"/>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D0D0D"/>
                </a:solidFill>
                <a:effectLst/>
                <a:latin typeface="+mj-lt"/>
              </a:rPr>
              <a:t>Confidence Score and Result:</a:t>
            </a:r>
            <a:endParaRPr kumimoji="0" lang="en-US" altLang="en-US" sz="15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Provide a confidence score indicating the model's certainty about the predicted bird species.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Display the final result, showcasing the predicted bird species based on the uploaded image.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D0D0D"/>
                </a:solidFill>
                <a:effectLst/>
                <a:latin typeface="+mj-lt"/>
              </a:rPr>
              <a:t>User-Friendly Web Interface:</a:t>
            </a:r>
            <a:endParaRPr kumimoji="0" lang="en-US" altLang="en-US" sz="15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Develop a streamlined and intuitive web interface using </a:t>
            </a:r>
            <a:r>
              <a:rPr kumimoji="0" lang="en-US" altLang="en-US" sz="1500" b="0" i="0" u="none" strike="noStrike" cap="none" normalizeH="0" baseline="0" dirty="0" err="1">
                <a:ln>
                  <a:noFill/>
                </a:ln>
                <a:solidFill>
                  <a:srgbClr val="0D0D0D"/>
                </a:solidFill>
                <a:effectLst/>
                <a:latin typeface="+mj-lt"/>
              </a:rPr>
              <a:t>Streamlit</a:t>
            </a:r>
            <a:r>
              <a:rPr kumimoji="0" lang="en-US" altLang="en-US" sz="1500" b="0" i="0" u="none" strike="noStrike" cap="none" normalizeH="0" baseline="0" dirty="0">
                <a:ln>
                  <a:noFill/>
                </a:ln>
                <a:solidFill>
                  <a:srgbClr val="0D0D0D"/>
                </a:solidFill>
                <a:effectLst/>
                <a:latin typeface="+mj-lt"/>
              </a:rPr>
              <a:t> for ease of use.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500" b="0" i="0" u="none" strike="noStrike" cap="none" normalizeH="0" baseline="0" dirty="0">
                <a:ln>
                  <a:noFill/>
                </a:ln>
                <a:solidFill>
                  <a:srgbClr val="0D0D0D"/>
                </a:solidFill>
                <a:effectLst/>
                <a:latin typeface="+mj-lt"/>
              </a:rPr>
              <a:t>Ensure a clean and visually appealing layout for a positive user experience.</a:t>
            </a:r>
            <a:endParaRPr kumimoji="0" lang="en-US" altLang="en-US" sz="1500" b="0" i="0" u="none" strike="noStrike" cap="none" normalizeH="0" baseline="0" dirty="0">
              <a:ln>
                <a:noFill/>
              </a:ln>
              <a:solidFill>
                <a:schemeClr val="tx1"/>
              </a:solidFill>
              <a:effectLst/>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1"/>
          <p:cNvSpPr txBox="1">
            <a:spLocks noGrp="1"/>
          </p:cNvSpPr>
          <p:nvPr>
            <p:ph type="title"/>
          </p:nvPr>
        </p:nvSpPr>
        <p:spPr>
          <a:xfrm>
            <a:off x="776504" y="186640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IN" b="1" dirty="0"/>
              <a:t>Software Requirements</a:t>
            </a:r>
            <a:endParaRPr b="1" dirty="0"/>
          </a:p>
        </p:txBody>
      </p:sp>
      <p:pic>
        <p:nvPicPr>
          <p:cNvPr id="158" name="Google Shape;158;p11"/>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59" name="Google Shape;159;p11"/>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60" name="Google Shape;160;p11"/>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61" name="Google Shape;161;p11"/>
          <p:cNvPicPr preferRelativeResize="0"/>
          <p:nvPr/>
        </p:nvPicPr>
        <p:blipFill rotWithShape="1">
          <a:blip r:embed="rId6">
            <a:alphaModFix/>
          </a:blip>
          <a:srcRect/>
          <a:stretch/>
        </p:blipFill>
        <p:spPr>
          <a:xfrm>
            <a:off x="7681162" y="4274411"/>
            <a:ext cx="868685" cy="647641"/>
          </a:xfrm>
          <a:prstGeom prst="rect">
            <a:avLst/>
          </a:prstGeom>
          <a:noFill/>
          <a:ln>
            <a:noFill/>
          </a:ln>
        </p:spPr>
      </p:pic>
      <p:sp>
        <p:nvSpPr>
          <p:cNvPr id="10" name="Google Shape;156;p11">
            <a:extLst>
              <a:ext uri="{FF2B5EF4-FFF2-40B4-BE49-F238E27FC236}">
                <a16:creationId xmlns:a16="http://schemas.microsoft.com/office/drawing/2014/main" id="{9404B6C0-2736-4892-AE72-EDF5F39E3D36}"/>
              </a:ext>
            </a:extLst>
          </p:cNvPr>
          <p:cNvSpPr txBox="1">
            <a:spLocks/>
          </p:cNvSpPr>
          <p:nvPr/>
        </p:nvSpPr>
        <p:spPr>
          <a:xfrm>
            <a:off x="776504" y="35941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111111"/>
            </a:pPr>
            <a:r>
              <a:rPr lang="en-IN" b="1" dirty="0"/>
              <a:t>Hardware Requirements</a:t>
            </a:r>
          </a:p>
        </p:txBody>
      </p:sp>
      <p:sp>
        <p:nvSpPr>
          <p:cNvPr id="2" name="Google Shape;136;p9">
            <a:extLst>
              <a:ext uri="{FF2B5EF4-FFF2-40B4-BE49-F238E27FC236}">
                <a16:creationId xmlns:a16="http://schemas.microsoft.com/office/drawing/2014/main" id="{8A60ADCC-F8C3-9860-B6F8-2ABB0F47AC20}"/>
              </a:ext>
            </a:extLst>
          </p:cNvPr>
          <p:cNvSpPr txBox="1">
            <a:spLocks noGrp="1"/>
          </p:cNvSpPr>
          <p:nvPr>
            <p:ph type="body" idx="1"/>
          </p:nvPr>
        </p:nvSpPr>
        <p:spPr>
          <a:xfrm>
            <a:off x="931950" y="892779"/>
            <a:ext cx="7593000" cy="1052283"/>
          </a:xfrm>
          <a:prstGeom prst="rect">
            <a:avLst/>
          </a:prstGeom>
          <a:noFill/>
          <a:ln>
            <a:noFill/>
          </a:ln>
        </p:spPr>
        <p:txBody>
          <a:bodyPr spcFirstLastPara="1" wrap="square" lIns="91425" tIns="91425" rIns="91425" bIns="91425" anchor="t" anchorCtr="0">
            <a:normAutofit fontScale="92500" lnSpcReduction="10000"/>
          </a:bodyPr>
          <a:lstStyle/>
          <a:p>
            <a:pPr marL="285750" indent="-285750">
              <a:spcAft>
                <a:spcPts val="1200"/>
              </a:spcAft>
            </a:pPr>
            <a:r>
              <a:rPr lang="en-US" dirty="0">
                <a:solidFill>
                  <a:schemeClr val="dk1"/>
                </a:solidFill>
              </a:rPr>
              <a:t>Memory requirements (2 GB)</a:t>
            </a:r>
          </a:p>
          <a:p>
            <a:pPr marL="285750" indent="-285750">
              <a:spcAft>
                <a:spcPts val="1200"/>
              </a:spcAft>
            </a:pPr>
            <a:r>
              <a:rPr lang="en-US" dirty="0">
                <a:solidFill>
                  <a:schemeClr val="dk1"/>
                </a:solidFill>
              </a:rPr>
              <a:t>Basic RAM and Processing Power. (GPU preferred)</a:t>
            </a:r>
          </a:p>
          <a:p>
            <a:pPr marL="285750" indent="-285750">
              <a:spcAft>
                <a:spcPts val="1200"/>
              </a:spcAft>
            </a:pPr>
            <a:endParaRPr dirty="0">
              <a:solidFill>
                <a:schemeClr val="dk1"/>
              </a:solidFill>
            </a:endParaRPr>
          </a:p>
        </p:txBody>
      </p:sp>
      <p:sp>
        <p:nvSpPr>
          <p:cNvPr id="3" name="Google Shape;136;p9">
            <a:extLst>
              <a:ext uri="{FF2B5EF4-FFF2-40B4-BE49-F238E27FC236}">
                <a16:creationId xmlns:a16="http://schemas.microsoft.com/office/drawing/2014/main" id="{FCB701C0-8686-5AF6-0034-38CC1C6FA2DA}"/>
              </a:ext>
            </a:extLst>
          </p:cNvPr>
          <p:cNvSpPr txBox="1">
            <a:spLocks/>
          </p:cNvSpPr>
          <p:nvPr/>
        </p:nvSpPr>
        <p:spPr>
          <a:xfrm>
            <a:off x="956847" y="2439101"/>
            <a:ext cx="7593000" cy="221655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285750" indent="-285750">
              <a:spcAft>
                <a:spcPts val="1200"/>
              </a:spcAft>
            </a:pPr>
            <a:r>
              <a:rPr lang="en-US" dirty="0">
                <a:solidFill>
                  <a:schemeClr val="dk1"/>
                </a:solidFill>
              </a:rPr>
              <a:t>Frontend CSS</a:t>
            </a:r>
          </a:p>
          <a:p>
            <a:pPr marL="285750" indent="-285750">
              <a:spcAft>
                <a:spcPts val="1200"/>
              </a:spcAft>
            </a:pPr>
            <a:r>
              <a:rPr lang="en-US" dirty="0">
                <a:solidFill>
                  <a:schemeClr val="dk1"/>
                </a:solidFill>
              </a:rPr>
              <a:t>TensorFlow</a:t>
            </a:r>
          </a:p>
          <a:p>
            <a:pPr marL="285750" indent="-285750">
              <a:spcAft>
                <a:spcPts val="1200"/>
              </a:spcAft>
            </a:pPr>
            <a:r>
              <a:rPr lang="en-US" dirty="0" err="1">
                <a:solidFill>
                  <a:schemeClr val="dk1"/>
                </a:solidFill>
              </a:rPr>
              <a:t>Streamlit</a:t>
            </a:r>
            <a:endParaRPr lang="en-US" dirty="0">
              <a:solidFill>
                <a:schemeClr val="dk1"/>
              </a:solidFill>
            </a:endParaRPr>
          </a:p>
          <a:p>
            <a:pPr marL="285750" indent="-285750">
              <a:spcAft>
                <a:spcPts val="1200"/>
              </a:spcAft>
            </a:pPr>
            <a:r>
              <a:rPr lang="en-US" dirty="0">
                <a:solidFill>
                  <a:schemeClr val="dk1"/>
                </a:solidFill>
              </a:rPr>
              <a:t>Python</a:t>
            </a:r>
          </a:p>
          <a:p>
            <a:pPr marL="285750" indent="-285750">
              <a:spcAft>
                <a:spcPts val="1200"/>
              </a:spcAft>
            </a:pPr>
            <a:r>
              <a:rPr lang="en-US" dirty="0">
                <a:solidFill>
                  <a:schemeClr val="dk1"/>
                </a:solidFill>
              </a:rPr>
              <a:t>Visual Studio Code</a:t>
            </a:r>
          </a:p>
        </p:txBody>
      </p:sp>
    </p:spTree>
    <p:extLst>
      <p:ext uri="{BB962C8B-B14F-4D97-AF65-F5344CB8AC3E}">
        <p14:creationId xmlns:p14="http://schemas.microsoft.com/office/powerpoint/2010/main" val="168262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836900" y="462825"/>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b="1" dirty="0"/>
              <a:t>Technology Stack</a:t>
            </a:r>
            <a:endParaRPr b="1" dirty="0"/>
          </a:p>
        </p:txBody>
      </p:sp>
      <p:sp>
        <p:nvSpPr>
          <p:cNvPr id="116" name="Google Shape;116;p7"/>
          <p:cNvSpPr txBox="1">
            <a:spLocks noGrp="1"/>
          </p:cNvSpPr>
          <p:nvPr>
            <p:ph type="body" idx="1"/>
          </p:nvPr>
        </p:nvSpPr>
        <p:spPr>
          <a:xfrm>
            <a:off x="836900" y="1170275"/>
            <a:ext cx="8136300" cy="2266800"/>
          </a:xfrm>
          <a:prstGeom prst="rect">
            <a:avLst/>
          </a:prstGeom>
          <a:noFill/>
          <a:ln>
            <a:noFill/>
          </a:ln>
        </p:spPr>
        <p:txBody>
          <a:bodyPr spcFirstLastPara="1" wrap="square" lIns="91425" tIns="91425" rIns="91425" bIns="91425" anchor="t" anchorCtr="0">
            <a:noAutofit/>
          </a:bodyPr>
          <a:lstStyle/>
          <a:p>
            <a:pPr marL="342900"/>
            <a:r>
              <a:rPr lang="en" sz="2300" dirty="0">
                <a:solidFill>
                  <a:schemeClr val="dk1"/>
                </a:solidFill>
              </a:rPr>
              <a:t>Frontend: StreamLit, Python</a:t>
            </a:r>
            <a:endParaRPr sz="2300" dirty="0">
              <a:solidFill>
                <a:schemeClr val="dk1"/>
              </a:solidFill>
            </a:endParaRPr>
          </a:p>
          <a:p>
            <a:pPr marL="342900">
              <a:spcBef>
                <a:spcPts val="1200"/>
              </a:spcBef>
            </a:pPr>
            <a:r>
              <a:rPr lang="en" sz="2300" dirty="0">
                <a:solidFill>
                  <a:schemeClr val="dk1"/>
                </a:solidFill>
              </a:rPr>
              <a:t>Backend: TensorFlow, </a:t>
            </a:r>
            <a:r>
              <a:rPr lang="en-IN" sz="2300" dirty="0" err="1">
                <a:solidFill>
                  <a:schemeClr val="dk1"/>
                </a:solidFill>
              </a:rPr>
              <a:t>Keras</a:t>
            </a:r>
            <a:r>
              <a:rPr lang="en-IN" sz="2300" dirty="0">
                <a:solidFill>
                  <a:schemeClr val="dk1"/>
                </a:solidFill>
              </a:rPr>
              <a:t>, pickle, </a:t>
            </a:r>
            <a:r>
              <a:rPr lang="en-IN" sz="2300" dirty="0" err="1">
                <a:solidFill>
                  <a:schemeClr val="dk1"/>
                </a:solidFill>
              </a:rPr>
              <a:t>Numpy</a:t>
            </a:r>
            <a:r>
              <a:rPr lang="en-IN" sz="2300" dirty="0">
                <a:solidFill>
                  <a:schemeClr val="dk1"/>
                </a:solidFill>
              </a:rPr>
              <a:t>, Pandas, Matplotlib</a:t>
            </a:r>
          </a:p>
          <a:p>
            <a:pPr marL="342900">
              <a:spcBef>
                <a:spcPts val="1200"/>
              </a:spcBef>
            </a:pPr>
            <a:r>
              <a:rPr lang="en-IN" sz="2300" dirty="0">
                <a:solidFill>
                  <a:schemeClr val="dk1"/>
                </a:solidFill>
              </a:rPr>
              <a:t>Notebook Environment: Google </a:t>
            </a:r>
            <a:r>
              <a:rPr lang="en-IN" sz="2300" dirty="0" err="1">
                <a:solidFill>
                  <a:schemeClr val="dk1"/>
                </a:solidFill>
              </a:rPr>
              <a:t>Colab</a:t>
            </a:r>
            <a:endParaRPr lang="en-IN" sz="2300" dirty="0">
              <a:solidFill>
                <a:schemeClr val="dk1"/>
              </a:solidFill>
            </a:endParaRPr>
          </a:p>
          <a:p>
            <a:pPr marL="342900">
              <a:spcBef>
                <a:spcPts val="1200"/>
              </a:spcBef>
            </a:pPr>
            <a:r>
              <a:rPr lang="en-US" sz="2300" dirty="0">
                <a:solidFill>
                  <a:schemeClr val="dk1"/>
                </a:solidFill>
              </a:rPr>
              <a:t>Image Processing and Computer Vision: Pillow, OpenCV</a:t>
            </a:r>
            <a:endParaRPr lang="en-IN" sz="2300" dirty="0">
              <a:solidFill>
                <a:schemeClr val="dk1"/>
              </a:solidFill>
            </a:endParaRPr>
          </a:p>
        </p:txBody>
      </p:sp>
      <p:pic>
        <p:nvPicPr>
          <p:cNvPr id="117" name="Google Shape;117;p7"/>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p:cNvPicPr preferRelativeResize="0"/>
          <p:nvPr/>
        </p:nvPicPr>
        <p:blipFill rotWithShape="1">
          <a:blip r:embed="rId6">
            <a:alphaModFix/>
          </a:blip>
          <a:srcRect/>
          <a:stretch/>
        </p:blipFill>
        <p:spPr>
          <a:xfrm>
            <a:off x="7681162" y="4274411"/>
            <a:ext cx="868685" cy="6476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342197C4-1F2F-E7F0-B64D-C874FA0F8E49}"/>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D59C0DC2-5DEE-526E-1890-6A04D300A50C}"/>
              </a:ext>
            </a:extLst>
          </p:cNvPr>
          <p:cNvSpPr txBox="1">
            <a:spLocks noGrp="1"/>
          </p:cNvSpPr>
          <p:nvPr>
            <p:ph type="title"/>
          </p:nvPr>
        </p:nvSpPr>
        <p:spPr>
          <a:xfrm>
            <a:off x="836900" y="462825"/>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Literature Survey</a:t>
            </a:r>
            <a:endParaRPr dirty="0"/>
          </a:p>
        </p:txBody>
      </p:sp>
      <p:pic>
        <p:nvPicPr>
          <p:cNvPr id="117" name="Google Shape;117;p7">
            <a:extLst>
              <a:ext uri="{FF2B5EF4-FFF2-40B4-BE49-F238E27FC236}">
                <a16:creationId xmlns:a16="http://schemas.microsoft.com/office/drawing/2014/main" id="{81D8E01D-F018-99AD-4A6C-CE16CD5CD470}"/>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B4BA2535-4D77-6372-E953-D964EF4921A4}"/>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8FAD51C1-A526-1FB4-787B-B6689DD2F47D}"/>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6236BB55-60CA-E154-1CB0-5B93BEED3903}"/>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AFC2A65D-2668-B724-4685-4EC2E62B28D8}"/>
              </a:ext>
            </a:extLst>
          </p:cNvPr>
          <p:cNvGraphicFramePr>
            <a:graphicFrameLocks noGrp="1"/>
          </p:cNvGraphicFramePr>
          <p:nvPr/>
        </p:nvGraphicFramePr>
        <p:xfrm>
          <a:off x="1200443" y="1146324"/>
          <a:ext cx="7176870" cy="3305810"/>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405271">
                <a:tc>
                  <a:txBody>
                    <a:bodyPr/>
                    <a:lstStyle/>
                    <a:p>
                      <a:pPr algn="ctr">
                        <a:lnSpc>
                          <a:spcPct val="115000"/>
                        </a:lnSpc>
                      </a:pPr>
                      <a:r>
                        <a:rPr lang="en-IN" sz="1100" b="1" dirty="0">
                          <a:effectLst/>
                          <a:latin typeface="Arial" panose="020B0604020202020204" pitchFamily="34" charset="0"/>
                          <a:ea typeface="Arial" panose="020B0604020202020204" pitchFamily="34" charset="0"/>
                        </a:rPr>
                        <a:t>Sr. No.</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Paper</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Objective</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Dataset</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Model/Algorithm</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Result/Conclusion</a:t>
                      </a:r>
                    </a:p>
                  </a:txBody>
                  <a:tcPr marL="63500" marR="63500" marT="63500" marB="63500"/>
                </a:tc>
                <a:extLst>
                  <a:ext uri="{0D108BD9-81ED-4DB2-BD59-A6C34878D82A}">
                    <a16:rowId xmlns:a16="http://schemas.microsoft.com/office/drawing/2014/main" val="2707372254"/>
                  </a:ext>
                </a:extLst>
              </a:tr>
              <a:tr h="2767187">
                <a:tc>
                  <a:txBody>
                    <a:bodyPr/>
                    <a:lstStyle/>
                    <a:p>
                      <a:pPr algn="ctr">
                        <a:lnSpc>
                          <a:spcPct val="115000"/>
                        </a:lnSpc>
                      </a:pPr>
                      <a:r>
                        <a:rPr lang="en-IN" sz="1100" dirty="0">
                          <a:effectLst/>
                          <a:latin typeface="Arial" panose="020B0604020202020204" pitchFamily="34" charset="0"/>
                          <a:ea typeface="Arial" panose="020B0604020202020204" pitchFamily="34" charset="0"/>
                        </a:rPr>
                        <a:t>1.</a:t>
                      </a:r>
                    </a:p>
                  </a:txBody>
                  <a:tcPr marL="63500" marR="63500" marT="63500" marB="63500"/>
                </a:tc>
                <a:tc>
                  <a:txBody>
                    <a:bodyPr/>
                    <a:lstStyle/>
                    <a:p>
                      <a:pPr algn="l">
                        <a:lnSpc>
                          <a:spcPct val="115000"/>
                        </a:lnSpc>
                      </a:pPr>
                      <a:r>
                        <a:rPr lang="en-IN" sz="1100" dirty="0">
                          <a:effectLst/>
                          <a:latin typeface="Arial" panose="020B0604020202020204" pitchFamily="34" charset="0"/>
                          <a:ea typeface="Arial" panose="020B0604020202020204" pitchFamily="34" charset="0"/>
                        </a:rPr>
                        <a:t>Stacked Res2Net-CBAM with Grouped Channel Attention for Multi-label Bird Species Classification</a:t>
                      </a:r>
                    </a:p>
                  </a:txBody>
                  <a:tcPr marL="63500" marR="63500" marT="63500" marB="63500"/>
                </a:tc>
                <a:tc>
                  <a:txBody>
                    <a:bodyPr/>
                    <a:lstStyle/>
                    <a:p>
                      <a:pPr algn="l">
                        <a:lnSpc>
                          <a:spcPct val="115000"/>
                        </a:lnSpc>
                      </a:pPr>
                      <a:r>
                        <a:rPr lang="en-IN" sz="1100" dirty="0">
                          <a:effectLst/>
                          <a:latin typeface="Arial" panose="020B0604020202020204" pitchFamily="34" charset="0"/>
                          <a:ea typeface="Arial" panose="020B0604020202020204" pitchFamily="34" charset="0"/>
                        </a:rPr>
                        <a:t>The objective of the study is to enhance the classification performance of multi-label bird species using a novel framework that combines Stacked Res2Net, Convolutional block attention module (CBAM), and Grouped Channel Attention (GCA). </a:t>
                      </a:r>
                    </a:p>
                  </a:txBody>
                  <a:tcPr marL="63500" marR="63500" marT="63500" marB="63500"/>
                </a:tc>
                <a:tc>
                  <a:txBody>
                    <a:bodyPr/>
                    <a:lstStyle/>
                    <a:p>
                      <a:pPr algn="l">
                        <a:lnSpc>
                          <a:spcPct val="115000"/>
                        </a:lnSpc>
                      </a:pPr>
                      <a:r>
                        <a:rPr lang="en-IN" sz="1100" dirty="0">
                          <a:effectLst/>
                          <a:latin typeface="Arial" panose="020B0604020202020204" pitchFamily="34" charset="0"/>
                          <a:ea typeface="Arial" panose="020B0604020202020204" pitchFamily="34" charset="0"/>
                        </a:rPr>
                        <a:t>The audio recordings for the study were collected from the bird sound database of the Xeno-Canto Foundation.</a:t>
                      </a:r>
                      <a:br>
                        <a:rPr lang="en-IN" sz="1100" dirty="0">
                          <a:effectLst/>
                          <a:latin typeface="Arial" panose="020B0604020202020204" pitchFamily="34" charset="0"/>
                          <a:ea typeface="Arial" panose="020B0604020202020204" pitchFamily="34" charset="0"/>
                        </a:rPr>
                      </a:b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gn="l">
                        <a:lnSpc>
                          <a:spcPct val="115000"/>
                        </a:lnSpc>
                      </a:pPr>
                      <a:r>
                        <a:rPr lang="en-IN" sz="1100" dirty="0">
                          <a:effectLst/>
                          <a:latin typeface="Arial" panose="020B0604020202020204" pitchFamily="34" charset="0"/>
                          <a:ea typeface="Arial" panose="020B0604020202020204" pitchFamily="34" charset="0"/>
                        </a:rPr>
                        <a:t>The proposed framework utilizes Stacked Res2Net-CBAM with Grouped Channel Attention (GCA) using a sliding window analysis approach.</a:t>
                      </a:r>
                    </a:p>
                  </a:txBody>
                  <a:tcPr marL="63500" marR="63500" marT="63500" marB="63500"/>
                </a:tc>
                <a:tc>
                  <a:txBody>
                    <a:bodyPr/>
                    <a:lstStyle/>
                    <a:p>
                      <a:pPr algn="l">
                        <a:lnSpc>
                          <a:spcPct val="115000"/>
                        </a:lnSpc>
                      </a:pPr>
                      <a:r>
                        <a:rPr lang="en-IN" sz="1100" dirty="0">
                          <a:effectLst/>
                          <a:latin typeface="Arial" panose="020B0604020202020204" pitchFamily="34" charset="0"/>
                          <a:ea typeface="Arial" panose="020B0604020202020204" pitchFamily="34" charset="0"/>
                        </a:rPr>
                        <a:t>The proposed Stacked Res2Net-CBAM with GCA framework significantly improved the classification performance of multi-label bird species.</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187937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75E5D22-E8E0-019D-C128-28A65E0F82A5}"/>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4973CDA4-B0C7-0583-6596-4302E53E67B2}"/>
              </a:ext>
            </a:extLst>
          </p:cNvPr>
          <p:cNvSpPr txBox="1">
            <a:spLocks noGrp="1"/>
          </p:cNvSpPr>
          <p:nvPr>
            <p:ph type="title"/>
          </p:nvPr>
        </p:nvSpPr>
        <p:spPr>
          <a:xfrm>
            <a:off x="836900" y="0"/>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Literature Survey</a:t>
            </a:r>
            <a:endParaRPr dirty="0"/>
          </a:p>
        </p:txBody>
      </p:sp>
      <p:pic>
        <p:nvPicPr>
          <p:cNvPr id="117" name="Google Shape;117;p7">
            <a:extLst>
              <a:ext uri="{FF2B5EF4-FFF2-40B4-BE49-F238E27FC236}">
                <a16:creationId xmlns:a16="http://schemas.microsoft.com/office/drawing/2014/main" id="{FD8B1608-7525-9365-5C0B-CC1429431EB5}"/>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490FF4D5-6883-2C07-4B94-1AF4934C24E8}"/>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0F695EAD-A78B-3BBD-63D9-F25F6C595D1D}"/>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9EC61C79-07C1-07E5-2488-8C478C2218E0}"/>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CBE0A0CB-F2E0-39FD-66DD-BA88940E6F21}"/>
              </a:ext>
            </a:extLst>
          </p:cNvPr>
          <p:cNvGraphicFramePr>
            <a:graphicFrameLocks noGrp="1"/>
          </p:cNvGraphicFramePr>
          <p:nvPr>
            <p:extLst>
              <p:ext uri="{D42A27DB-BD31-4B8C-83A1-F6EECF244321}">
                <p14:modId xmlns:p14="http://schemas.microsoft.com/office/powerpoint/2010/main" val="2860571781"/>
              </p:ext>
            </p:extLst>
          </p:nvPr>
        </p:nvGraphicFramePr>
        <p:xfrm>
          <a:off x="1200443" y="621621"/>
          <a:ext cx="7176870" cy="1956308"/>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85841">
                <a:tc>
                  <a:txBody>
                    <a:bodyPr/>
                    <a:lstStyle/>
                    <a:p>
                      <a:pPr algn="ctr">
                        <a:lnSpc>
                          <a:spcPct val="115000"/>
                        </a:lnSpc>
                      </a:pPr>
                      <a:r>
                        <a:rPr lang="en-IN" sz="1100" b="1" dirty="0">
                          <a:effectLst/>
                          <a:latin typeface="Arial" panose="020B0604020202020204" pitchFamily="34" charset="0"/>
                          <a:ea typeface="Arial" panose="020B0604020202020204" pitchFamily="34" charset="0"/>
                        </a:rPr>
                        <a:t>Sr. No.</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Paper</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Objective</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Dataset</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Model/Algorithm</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Result/Conclusion</a:t>
                      </a:r>
                    </a:p>
                  </a:txBody>
                  <a:tcPr marL="63500" marR="63500" marT="63500" marB="63500"/>
                </a:tc>
                <a:extLst>
                  <a:ext uri="{0D108BD9-81ED-4DB2-BD59-A6C34878D82A}">
                    <a16:rowId xmlns:a16="http://schemas.microsoft.com/office/drawing/2014/main" val="2707372254"/>
                  </a:ext>
                </a:extLst>
              </a:tr>
              <a:tr h="1052309">
                <a:tc>
                  <a:txBody>
                    <a:bodyPr/>
                    <a:lstStyle/>
                    <a:p>
                      <a:pPr algn="ctr">
                        <a:lnSpc>
                          <a:spcPct val="115000"/>
                        </a:lnSpc>
                      </a:pPr>
                      <a:r>
                        <a:rPr lang="en-IN" sz="1100" dirty="0">
                          <a:effectLst/>
                          <a:latin typeface="Arial" panose="020B0604020202020204" pitchFamily="34" charset="0"/>
                          <a:ea typeface="Arial" panose="020B0604020202020204" pitchFamily="34" charset="0"/>
                        </a:rPr>
                        <a:t>2.</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Bird Species Classification Based on </a:t>
                      </a:r>
                      <a:r>
                        <a:rPr lang="en-IN" sz="1100" dirty="0" err="1">
                          <a:effectLst/>
                          <a:latin typeface="Arial" panose="020B0604020202020204" pitchFamily="34" charset="0"/>
                          <a:ea typeface="Arial" panose="020B0604020202020204" pitchFamily="34" charset="0"/>
                        </a:rPr>
                        <a:t>Color</a:t>
                      </a:r>
                      <a:r>
                        <a:rPr lang="en-IN" sz="1100" dirty="0">
                          <a:effectLst/>
                          <a:latin typeface="Arial" panose="020B0604020202020204" pitchFamily="34" charset="0"/>
                          <a:ea typeface="Arial" panose="020B0604020202020204" pitchFamily="34" charset="0"/>
                        </a:rPr>
                        <a:t> Features</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Develop a method for classifying bird species based solely on </a:t>
                      </a:r>
                      <a:r>
                        <a:rPr lang="en-IN" sz="1100" dirty="0" err="1">
                          <a:effectLst/>
                          <a:latin typeface="Arial" panose="020B0604020202020204" pitchFamily="34" charset="0"/>
                          <a:ea typeface="Arial" panose="020B0604020202020204" pitchFamily="34" charset="0"/>
                        </a:rPr>
                        <a:t>color</a:t>
                      </a:r>
                      <a:r>
                        <a:rPr lang="en-IN" sz="1100" dirty="0">
                          <a:effectLst/>
                          <a:latin typeface="Arial" panose="020B0604020202020204" pitchFamily="34" charset="0"/>
                          <a:ea typeface="Arial" panose="020B0604020202020204" pitchFamily="34" charset="0"/>
                        </a:rPr>
                        <a:t> features extracted from unconstrained images.</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UB-200-2011: This dataset contains images of 200 bird species from North America.</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Concatenation: Combines features from all channels into a single feature vector for classification.</a:t>
                      </a:r>
                    </a:p>
                    <a:p>
                      <a:pPr>
                        <a:lnSpc>
                          <a:spcPct val="115000"/>
                        </a:lnSpc>
                      </a:pPr>
                      <a:r>
                        <a:rPr lang="en-IN" sz="1100" dirty="0">
                          <a:effectLst/>
                          <a:latin typeface="Arial" panose="020B0604020202020204" pitchFamily="34" charset="0"/>
                          <a:ea typeface="Arial" panose="020B0604020202020204" pitchFamily="34" charset="0"/>
                        </a:rPr>
                        <a:t> </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ResNet152V2: Achieves the highest accuracy (95.45%) but suffers from a higher loss (0.8835).</a:t>
                      </a:r>
                    </a:p>
                    <a:p>
                      <a:pPr>
                        <a:lnSpc>
                          <a:spcPct val="115000"/>
                        </a:lnSpc>
                      </a:pPr>
                      <a:endParaRPr lang="en-IN"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882951371"/>
                  </a:ext>
                </a:extLst>
              </a:tr>
            </a:tbl>
          </a:graphicData>
        </a:graphic>
      </p:graphicFrame>
      <p:graphicFrame>
        <p:nvGraphicFramePr>
          <p:cNvPr id="9" name="Table 8">
            <a:extLst>
              <a:ext uri="{FF2B5EF4-FFF2-40B4-BE49-F238E27FC236}">
                <a16:creationId xmlns:a16="http://schemas.microsoft.com/office/drawing/2014/main" id="{816ACED1-315D-E559-440B-C91ECAEFF41A}"/>
              </a:ext>
            </a:extLst>
          </p:cNvPr>
          <p:cNvGraphicFramePr>
            <a:graphicFrameLocks noGrp="1"/>
          </p:cNvGraphicFramePr>
          <p:nvPr>
            <p:extLst>
              <p:ext uri="{D42A27DB-BD31-4B8C-83A1-F6EECF244321}">
                <p14:modId xmlns:p14="http://schemas.microsoft.com/office/powerpoint/2010/main" val="2061046192"/>
              </p:ext>
            </p:extLst>
          </p:nvPr>
        </p:nvGraphicFramePr>
        <p:xfrm>
          <a:off x="1200443" y="2571750"/>
          <a:ext cx="7176870" cy="1845691"/>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0670">
                  <a:extLst>
                    <a:ext uri="{9D8B030D-6E8A-4147-A177-3AD203B41FA5}">
                      <a16:colId xmlns:a16="http://schemas.microsoft.com/office/drawing/2014/main" val="1777371577"/>
                    </a:ext>
                  </a:extLst>
                </a:gridCol>
                <a:gridCol w="1440533">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052309">
                <a:tc>
                  <a:txBody>
                    <a:bodyPr/>
                    <a:lstStyle/>
                    <a:p>
                      <a:pPr algn="ctr">
                        <a:lnSpc>
                          <a:spcPct val="115000"/>
                        </a:lnSpc>
                      </a:pPr>
                      <a:r>
                        <a:rPr lang="en-IN" sz="1100" dirty="0">
                          <a:effectLst/>
                          <a:latin typeface="Arial" panose="020B0604020202020204" pitchFamily="34" charset="0"/>
                          <a:ea typeface="Arial" panose="020B0604020202020204" pitchFamily="34" charset="0"/>
                        </a:rPr>
                        <a:t>3.</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Bird Image Classification using Convolutional Neural Network Transfer Learning Architectures</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Utilizes pre-trained CNN models (ResNet152V2, InceptionV3, DenseNet201, MobileNetV2).</a:t>
                      </a:r>
                    </a:p>
                  </a:txBody>
                  <a:tcPr marL="63500" marR="63500" marT="63500" marB="63500"/>
                </a:tc>
                <a:tc>
                  <a:txBody>
                    <a:bodyPr/>
                    <a:lstStyle/>
                    <a:p>
                      <a:pPr>
                        <a:lnSpc>
                          <a:spcPct val="115000"/>
                        </a:lnSpc>
                      </a:pPr>
                      <a:r>
                        <a:rPr lang="en-IN" sz="1100">
                          <a:effectLst/>
                          <a:latin typeface="Arial" panose="020B0604020202020204" pitchFamily="34" charset="0"/>
                          <a:ea typeface="Arial" panose="020B0604020202020204" pitchFamily="34" charset="0"/>
                        </a:rPr>
                        <a:t>Uses a dataset containing 58,388 images belonging to 400 bird species.</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Adds an output layer to the chosen pre-trained models for bird species classification. </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ResNet152V2: Achieves the highest accuracy (95.55%) but suffers from a higher loss (0.905).</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1088720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9612F10-D2B7-0042-C4E0-4A3547453BBF}"/>
            </a:ext>
          </a:extLst>
        </p:cNvPr>
        <p:cNvGrpSpPr/>
        <p:nvPr/>
      </p:nvGrpSpPr>
      <p:grpSpPr>
        <a:xfrm>
          <a:off x="0" y="0"/>
          <a:ext cx="0" cy="0"/>
          <a:chOff x="0" y="0"/>
          <a:chExt cx="0" cy="0"/>
        </a:xfrm>
      </p:grpSpPr>
      <p:sp>
        <p:nvSpPr>
          <p:cNvPr id="115" name="Google Shape;115;p7">
            <a:extLst>
              <a:ext uri="{FF2B5EF4-FFF2-40B4-BE49-F238E27FC236}">
                <a16:creationId xmlns:a16="http://schemas.microsoft.com/office/drawing/2014/main" id="{12077609-9DBB-D48C-6095-C8711A2C3E53}"/>
              </a:ext>
            </a:extLst>
          </p:cNvPr>
          <p:cNvSpPr txBox="1">
            <a:spLocks noGrp="1"/>
          </p:cNvSpPr>
          <p:nvPr>
            <p:ph type="title"/>
          </p:nvPr>
        </p:nvSpPr>
        <p:spPr>
          <a:xfrm>
            <a:off x="836900" y="0"/>
            <a:ext cx="8136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Literature Survey</a:t>
            </a:r>
            <a:endParaRPr dirty="0"/>
          </a:p>
        </p:txBody>
      </p:sp>
      <p:pic>
        <p:nvPicPr>
          <p:cNvPr id="117" name="Google Shape;117;p7">
            <a:extLst>
              <a:ext uri="{FF2B5EF4-FFF2-40B4-BE49-F238E27FC236}">
                <a16:creationId xmlns:a16="http://schemas.microsoft.com/office/drawing/2014/main" id="{4631717A-D08D-24E8-295E-A4901E7CB5B4}"/>
              </a:ext>
            </a:extLst>
          </p:cNvPr>
          <p:cNvPicPr preferRelativeResize="0"/>
          <p:nvPr/>
        </p:nvPicPr>
        <p:blipFill rotWithShape="1">
          <a:blip r:embed="rId3">
            <a:alphaModFix/>
          </a:blip>
          <a:srcRect/>
          <a:stretch/>
        </p:blipFill>
        <p:spPr>
          <a:xfrm>
            <a:off x="0" y="1300"/>
            <a:ext cx="567000" cy="5143500"/>
          </a:xfrm>
          <a:prstGeom prst="rect">
            <a:avLst/>
          </a:prstGeom>
          <a:noFill/>
          <a:ln>
            <a:noFill/>
          </a:ln>
        </p:spPr>
      </p:pic>
      <p:pic>
        <p:nvPicPr>
          <p:cNvPr id="118" name="Google Shape;118;p7">
            <a:extLst>
              <a:ext uri="{FF2B5EF4-FFF2-40B4-BE49-F238E27FC236}">
                <a16:creationId xmlns:a16="http://schemas.microsoft.com/office/drawing/2014/main" id="{A6B4E512-6BB5-7D5B-2345-E59D37FC411A}"/>
              </a:ext>
            </a:extLst>
          </p:cNvPr>
          <p:cNvPicPr preferRelativeResize="0"/>
          <p:nvPr/>
        </p:nvPicPr>
        <p:blipFill rotWithShape="1">
          <a:blip r:embed="rId4">
            <a:alphaModFix/>
          </a:blip>
          <a:srcRect/>
          <a:stretch/>
        </p:blipFill>
        <p:spPr>
          <a:xfrm>
            <a:off x="566989" y="0"/>
            <a:ext cx="209515" cy="4044131"/>
          </a:xfrm>
          <a:prstGeom prst="rect">
            <a:avLst/>
          </a:prstGeom>
          <a:noFill/>
          <a:ln>
            <a:noFill/>
          </a:ln>
        </p:spPr>
      </p:pic>
      <p:pic>
        <p:nvPicPr>
          <p:cNvPr id="119" name="Google Shape;119;p7">
            <a:extLst>
              <a:ext uri="{FF2B5EF4-FFF2-40B4-BE49-F238E27FC236}">
                <a16:creationId xmlns:a16="http://schemas.microsoft.com/office/drawing/2014/main" id="{7AB77EAF-6993-9656-6503-36D50918B924}"/>
              </a:ext>
            </a:extLst>
          </p:cNvPr>
          <p:cNvPicPr preferRelativeResize="0"/>
          <p:nvPr/>
        </p:nvPicPr>
        <p:blipFill rotWithShape="1">
          <a:blip r:embed="rId5">
            <a:alphaModFix/>
          </a:blip>
          <a:srcRect/>
          <a:stretch/>
        </p:blipFill>
        <p:spPr>
          <a:xfrm>
            <a:off x="-364950" y="3890125"/>
            <a:ext cx="4424201" cy="2216550"/>
          </a:xfrm>
          <a:prstGeom prst="rect">
            <a:avLst/>
          </a:prstGeom>
          <a:noFill/>
          <a:ln>
            <a:noFill/>
          </a:ln>
        </p:spPr>
      </p:pic>
      <p:pic>
        <p:nvPicPr>
          <p:cNvPr id="120" name="Google Shape;120;p7">
            <a:extLst>
              <a:ext uri="{FF2B5EF4-FFF2-40B4-BE49-F238E27FC236}">
                <a16:creationId xmlns:a16="http://schemas.microsoft.com/office/drawing/2014/main" id="{23680720-767E-FCF7-A8AF-770BBBCAC079}"/>
              </a:ext>
            </a:extLst>
          </p:cNvPr>
          <p:cNvPicPr preferRelativeResize="0"/>
          <p:nvPr/>
        </p:nvPicPr>
        <p:blipFill rotWithShape="1">
          <a:blip r:embed="rId6">
            <a:alphaModFix/>
          </a:blip>
          <a:srcRect/>
          <a:stretch/>
        </p:blipFill>
        <p:spPr>
          <a:xfrm>
            <a:off x="8377313" y="4583159"/>
            <a:ext cx="759453" cy="450037"/>
          </a:xfrm>
          <a:prstGeom prst="rect">
            <a:avLst/>
          </a:prstGeom>
          <a:noFill/>
          <a:ln>
            <a:noFill/>
          </a:ln>
        </p:spPr>
      </p:pic>
      <p:graphicFrame>
        <p:nvGraphicFramePr>
          <p:cNvPr id="7" name="Table 6">
            <a:extLst>
              <a:ext uri="{FF2B5EF4-FFF2-40B4-BE49-F238E27FC236}">
                <a16:creationId xmlns:a16="http://schemas.microsoft.com/office/drawing/2014/main" id="{3BED3B3B-8117-13FE-D09E-7E5176F705FF}"/>
              </a:ext>
            </a:extLst>
          </p:cNvPr>
          <p:cNvGraphicFramePr>
            <a:graphicFrameLocks noGrp="1"/>
          </p:cNvGraphicFramePr>
          <p:nvPr>
            <p:extLst>
              <p:ext uri="{D42A27DB-BD31-4B8C-83A1-F6EECF244321}">
                <p14:modId xmlns:p14="http://schemas.microsoft.com/office/powerpoint/2010/main" val="377874023"/>
              </p:ext>
            </p:extLst>
          </p:nvPr>
        </p:nvGraphicFramePr>
        <p:xfrm>
          <a:off x="1200443" y="621621"/>
          <a:ext cx="7176870" cy="1895795"/>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5829">
                  <a:extLst>
                    <a:ext uri="{9D8B030D-6E8A-4147-A177-3AD203B41FA5}">
                      <a16:colId xmlns:a16="http://schemas.microsoft.com/office/drawing/2014/main" val="1777371577"/>
                    </a:ext>
                  </a:extLst>
                </a:gridCol>
                <a:gridCol w="1435374">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412484">
                <a:tc>
                  <a:txBody>
                    <a:bodyPr/>
                    <a:lstStyle/>
                    <a:p>
                      <a:pPr algn="ctr">
                        <a:lnSpc>
                          <a:spcPct val="115000"/>
                        </a:lnSpc>
                      </a:pPr>
                      <a:r>
                        <a:rPr lang="en-IN" sz="1100" b="1" dirty="0">
                          <a:effectLst/>
                          <a:latin typeface="Arial" panose="020B0604020202020204" pitchFamily="34" charset="0"/>
                          <a:ea typeface="Arial" panose="020B0604020202020204" pitchFamily="34" charset="0"/>
                        </a:rPr>
                        <a:t>Sr. No.</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Paper</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Objective</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Dataset</a:t>
                      </a:r>
                    </a:p>
                  </a:txBody>
                  <a:tcPr marL="63500" marR="63500" marT="63500" marB="63500"/>
                </a:tc>
                <a:tc>
                  <a:txBody>
                    <a:bodyPr/>
                    <a:lstStyle/>
                    <a:p>
                      <a:pPr algn="ctr">
                        <a:lnSpc>
                          <a:spcPct val="115000"/>
                        </a:lnSpc>
                      </a:pPr>
                      <a:r>
                        <a:rPr lang="en-IN" sz="1100" b="1">
                          <a:effectLst/>
                          <a:latin typeface="Arial" panose="020B0604020202020204" pitchFamily="34" charset="0"/>
                          <a:ea typeface="Arial" panose="020B0604020202020204" pitchFamily="34" charset="0"/>
                        </a:rPr>
                        <a:t>Model/Algorithm</a:t>
                      </a:r>
                    </a:p>
                  </a:txBody>
                  <a:tcPr marL="63500" marR="63500" marT="63500" marB="63500"/>
                </a:tc>
                <a:tc>
                  <a:txBody>
                    <a:bodyPr/>
                    <a:lstStyle/>
                    <a:p>
                      <a:pPr algn="ctr">
                        <a:lnSpc>
                          <a:spcPct val="115000"/>
                        </a:lnSpc>
                      </a:pPr>
                      <a:r>
                        <a:rPr lang="en-IN" sz="1100" b="1" dirty="0">
                          <a:effectLst/>
                          <a:latin typeface="Arial" panose="020B0604020202020204" pitchFamily="34" charset="0"/>
                          <a:ea typeface="Arial" panose="020B0604020202020204" pitchFamily="34" charset="0"/>
                        </a:rPr>
                        <a:t>Result/Conclusion</a:t>
                      </a:r>
                    </a:p>
                  </a:txBody>
                  <a:tcPr marL="63500" marR="63500" marT="63500" marB="63500"/>
                </a:tc>
                <a:extLst>
                  <a:ext uri="{0D108BD9-81ED-4DB2-BD59-A6C34878D82A}">
                    <a16:rowId xmlns:a16="http://schemas.microsoft.com/office/drawing/2014/main" val="2707372254"/>
                  </a:ext>
                </a:extLst>
              </a:tr>
              <a:tr h="1399606">
                <a:tc>
                  <a:txBody>
                    <a:bodyPr/>
                    <a:lstStyle/>
                    <a:p>
                      <a:pPr algn="ctr">
                        <a:lnSpc>
                          <a:spcPct val="115000"/>
                        </a:lnSpc>
                      </a:pPr>
                      <a:r>
                        <a:rPr lang="en-IN" sz="1100" dirty="0">
                          <a:effectLst/>
                          <a:latin typeface="Arial" panose="020B0604020202020204" pitchFamily="34" charset="0"/>
                          <a:ea typeface="Arial" panose="020B0604020202020204" pitchFamily="34" charset="0"/>
                        </a:rPr>
                        <a:t>4.</a:t>
                      </a:r>
                    </a:p>
                  </a:txBody>
                  <a:tcPr marL="63500" marR="63500" marT="63500" marB="63500"/>
                </a:tc>
                <a:tc>
                  <a:txBody>
                    <a:bodyPr/>
                    <a:lstStyle/>
                    <a:p>
                      <a:pPr>
                        <a:lnSpc>
                          <a:spcPct val="115000"/>
                        </a:lnSpc>
                      </a:pPr>
                      <a:r>
                        <a:rPr lang="en-IN" sz="1100">
                          <a:effectLst/>
                          <a:latin typeface="Arial" panose="020B0604020202020204" pitchFamily="34" charset="0"/>
                          <a:ea typeface="Arial" panose="020B0604020202020204" pitchFamily="34" charset="0"/>
                        </a:rPr>
                        <a:t>4) Bird Species Classification Using Deep Learning Approach</a:t>
                      </a:r>
                    </a:p>
                  </a:txBody>
                  <a:tcPr marL="63500" marR="63500" marT="63500" marB="63500"/>
                </a:tc>
                <a:tc>
                  <a:txBody>
                    <a:bodyPr/>
                    <a:lstStyle/>
                    <a:p>
                      <a:pPr>
                        <a:lnSpc>
                          <a:spcPct val="115000"/>
                        </a:lnSpc>
                      </a:pPr>
                      <a:r>
                        <a:rPr lang="en-IN" sz="1100" b="0" i="0" u="none" strike="noStrike" cap="none" dirty="0">
                          <a:solidFill>
                            <a:schemeClr val="tx1"/>
                          </a:solidFill>
                          <a:effectLst/>
                          <a:latin typeface="+mn-lt"/>
                          <a:ea typeface="+mn-ea"/>
                          <a:cs typeface="+mn-cs"/>
                          <a:sym typeface="Arial"/>
                        </a:rPr>
                        <a:t>CNN based approach to classify birds</a:t>
                      </a: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A total of 7637 images were used for training and 1853 images were used for testing.</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The model used a Convolutional Neural Network (CNN) architecture. </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The model achieved an accuracy of 98.75% on the test dataset. </a:t>
                      </a:r>
                    </a:p>
                  </a:txBody>
                  <a:tcPr marL="63500" marR="63500" marT="63500" marB="63500"/>
                </a:tc>
                <a:extLst>
                  <a:ext uri="{0D108BD9-81ED-4DB2-BD59-A6C34878D82A}">
                    <a16:rowId xmlns:a16="http://schemas.microsoft.com/office/drawing/2014/main" val="1882951371"/>
                  </a:ext>
                </a:extLst>
              </a:tr>
            </a:tbl>
          </a:graphicData>
        </a:graphic>
      </p:graphicFrame>
      <p:graphicFrame>
        <p:nvGraphicFramePr>
          <p:cNvPr id="9" name="Table 8">
            <a:extLst>
              <a:ext uri="{FF2B5EF4-FFF2-40B4-BE49-F238E27FC236}">
                <a16:creationId xmlns:a16="http://schemas.microsoft.com/office/drawing/2014/main" id="{7EBA9135-E552-60D6-5F78-8C8DF74C5A85}"/>
              </a:ext>
            </a:extLst>
          </p:cNvPr>
          <p:cNvGraphicFramePr>
            <a:graphicFrameLocks noGrp="1"/>
          </p:cNvGraphicFramePr>
          <p:nvPr>
            <p:extLst>
              <p:ext uri="{D42A27DB-BD31-4B8C-83A1-F6EECF244321}">
                <p14:modId xmlns:p14="http://schemas.microsoft.com/office/powerpoint/2010/main" val="3036355082"/>
              </p:ext>
            </p:extLst>
          </p:nvPr>
        </p:nvGraphicFramePr>
        <p:xfrm>
          <a:off x="1200443" y="2517416"/>
          <a:ext cx="7176870" cy="1845691"/>
        </p:xfrm>
        <a:graphic>
          <a:graphicData uri="http://schemas.openxmlformats.org/drawingml/2006/table">
            <a:tbl>
              <a:tblPr firstRow="1" bandRow="1">
                <a:tableStyleId>{5940675A-B579-460E-94D1-54222C63F5DA}</a:tableStyleId>
              </a:tblPr>
              <a:tblGrid>
                <a:gridCol w="459545">
                  <a:extLst>
                    <a:ext uri="{9D8B030D-6E8A-4147-A177-3AD203B41FA5}">
                      <a16:colId xmlns:a16="http://schemas.microsoft.com/office/drawing/2014/main" val="3130776979"/>
                    </a:ext>
                  </a:extLst>
                </a:gridCol>
                <a:gridCol w="970670">
                  <a:extLst>
                    <a:ext uri="{9D8B030D-6E8A-4147-A177-3AD203B41FA5}">
                      <a16:colId xmlns:a16="http://schemas.microsoft.com/office/drawing/2014/main" val="1777371577"/>
                    </a:ext>
                  </a:extLst>
                </a:gridCol>
                <a:gridCol w="1440533">
                  <a:extLst>
                    <a:ext uri="{9D8B030D-6E8A-4147-A177-3AD203B41FA5}">
                      <a16:colId xmlns:a16="http://schemas.microsoft.com/office/drawing/2014/main" val="2042987615"/>
                    </a:ext>
                  </a:extLst>
                </a:gridCol>
                <a:gridCol w="1435374">
                  <a:extLst>
                    <a:ext uri="{9D8B030D-6E8A-4147-A177-3AD203B41FA5}">
                      <a16:colId xmlns:a16="http://schemas.microsoft.com/office/drawing/2014/main" val="1848572055"/>
                    </a:ext>
                  </a:extLst>
                </a:gridCol>
                <a:gridCol w="1435374">
                  <a:extLst>
                    <a:ext uri="{9D8B030D-6E8A-4147-A177-3AD203B41FA5}">
                      <a16:colId xmlns:a16="http://schemas.microsoft.com/office/drawing/2014/main" val="1518246083"/>
                    </a:ext>
                  </a:extLst>
                </a:gridCol>
                <a:gridCol w="1435374">
                  <a:extLst>
                    <a:ext uri="{9D8B030D-6E8A-4147-A177-3AD203B41FA5}">
                      <a16:colId xmlns:a16="http://schemas.microsoft.com/office/drawing/2014/main" val="3183952360"/>
                    </a:ext>
                  </a:extLst>
                </a:gridCol>
              </a:tblGrid>
              <a:tr h="1052309">
                <a:tc>
                  <a:txBody>
                    <a:bodyPr/>
                    <a:lstStyle/>
                    <a:p>
                      <a:pPr algn="ctr">
                        <a:lnSpc>
                          <a:spcPct val="115000"/>
                        </a:lnSpc>
                      </a:pPr>
                      <a:r>
                        <a:rPr lang="en-IN" sz="1100" dirty="0">
                          <a:effectLst/>
                          <a:latin typeface="Arial" panose="020B0604020202020204" pitchFamily="34" charset="0"/>
                          <a:ea typeface="Arial" panose="020B0604020202020204" pitchFamily="34" charset="0"/>
                        </a:rPr>
                        <a:t>5.</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A comparative study on deep learning techniques for bird species recognition.</a:t>
                      </a:r>
                    </a:p>
                  </a:txBody>
                  <a:tcPr marL="63500" marR="63500" marT="63500" marB="63500"/>
                </a:tc>
                <a:tc>
                  <a:txBody>
                    <a:bodyPr/>
                    <a:lstStyle/>
                    <a:p>
                      <a:pPr>
                        <a:lnSpc>
                          <a:spcPct val="115000"/>
                        </a:lnSpc>
                      </a:pPr>
                      <a:r>
                        <a:rPr lang="en-IN" sz="1100">
                          <a:effectLst/>
                          <a:latin typeface="Arial" panose="020B0604020202020204" pitchFamily="34" charset="0"/>
                          <a:ea typeface="Arial" panose="020B0604020202020204" pitchFamily="34" charset="0"/>
                        </a:rPr>
                        <a:t>Experimented with five different models: </a:t>
                      </a:r>
                      <a:r>
                        <a:rPr lang="en-IN" sz="1100" dirty="0" err="1">
                          <a:effectLst/>
                          <a:latin typeface="Arial" panose="020B0604020202020204" pitchFamily="34" charset="0"/>
                          <a:ea typeface="Arial" panose="020B0604020202020204" pitchFamily="34" charset="0"/>
                        </a:rPr>
                        <a:t>MobileNet</a:t>
                      </a:r>
                      <a:r>
                        <a:rPr lang="en-IN" sz="1100" dirty="0">
                          <a:effectLst/>
                          <a:latin typeface="Arial" panose="020B0604020202020204" pitchFamily="34" charset="0"/>
                          <a:ea typeface="Arial" panose="020B0604020202020204" pitchFamily="34" charset="0"/>
                        </a:rPr>
                        <a:t>, </a:t>
                      </a:r>
                      <a:r>
                        <a:rPr lang="en-IN" sz="1100" dirty="0" err="1">
                          <a:effectLst/>
                          <a:latin typeface="Arial" panose="020B0604020202020204" pitchFamily="34" charset="0"/>
                          <a:ea typeface="Arial" panose="020B0604020202020204" pitchFamily="34" charset="0"/>
                        </a:rPr>
                        <a:t>AlexNet</a:t>
                      </a:r>
                      <a:r>
                        <a:rPr lang="en-IN" sz="1100" dirty="0">
                          <a:effectLst/>
                          <a:latin typeface="Arial" panose="020B0604020202020204" pitchFamily="34" charset="0"/>
                          <a:ea typeface="Arial" panose="020B0604020202020204" pitchFamily="34" charset="0"/>
                        </a:rPr>
                        <a:t>, </a:t>
                      </a:r>
                      <a:r>
                        <a:rPr lang="en-IN" sz="1100" dirty="0" err="1">
                          <a:effectLst/>
                          <a:latin typeface="Arial" panose="020B0604020202020204" pitchFamily="34" charset="0"/>
                          <a:ea typeface="Arial" panose="020B0604020202020204" pitchFamily="34" charset="0"/>
                        </a:rPr>
                        <a:t>InceptionResNet</a:t>
                      </a:r>
                      <a:r>
                        <a:rPr lang="en-IN" sz="1100" dirty="0">
                          <a:effectLst/>
                          <a:latin typeface="Arial" panose="020B0604020202020204" pitchFamily="34" charset="0"/>
                          <a:ea typeface="Arial" panose="020B0604020202020204" pitchFamily="34" charset="0"/>
                        </a:rPr>
                        <a:t> V2, Inception V3, and </a:t>
                      </a:r>
                      <a:r>
                        <a:rPr lang="en-IN" sz="1100" dirty="0" err="1">
                          <a:effectLst/>
                          <a:latin typeface="Arial" panose="020B0604020202020204" pitchFamily="34" charset="0"/>
                          <a:ea typeface="Arial" panose="020B0604020202020204" pitchFamily="34" charset="0"/>
                        </a:rPr>
                        <a:t>EfficientNet</a:t>
                      </a:r>
                      <a:r>
                        <a:rPr lang="en-IN" sz="1100" dirty="0">
                          <a:effectLst/>
                          <a:latin typeface="Arial" panose="020B0604020202020204" pitchFamily="34" charset="0"/>
                          <a:ea typeface="Arial" panose="020B0604020202020204" pitchFamily="34" charset="0"/>
                        </a:rPr>
                        <a:t>.</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 he experiment used a bird species dataset from Kaggle containing 11,788 images belonging to 200 classes..</a:t>
                      </a:r>
                    </a:p>
                  </a:txBody>
                  <a:tcPr marL="63500" marR="63500" marT="63500" marB="63500"/>
                </a:tc>
                <a:tc>
                  <a:txBody>
                    <a:bodyPr/>
                    <a:lstStyle/>
                    <a:p>
                      <a:pPr>
                        <a:lnSpc>
                          <a:spcPct val="115000"/>
                        </a:lnSpc>
                      </a:pPr>
                      <a:r>
                        <a:rPr lang="en-IN" sz="1100" dirty="0">
                          <a:effectLst/>
                          <a:latin typeface="Arial" panose="020B0604020202020204" pitchFamily="34" charset="0"/>
                          <a:ea typeface="Arial" panose="020B0604020202020204" pitchFamily="34" charset="0"/>
                        </a:rPr>
                        <a:t>A comparative study on the performance of various deep learning models for bird species recognition using images.</a:t>
                      </a:r>
                      <a:br>
                        <a:rPr lang="en-IN" sz="1100" dirty="0">
                          <a:effectLst/>
                          <a:latin typeface="Arial" panose="020B0604020202020204" pitchFamily="34" charset="0"/>
                          <a:ea typeface="Arial" panose="020B0604020202020204" pitchFamily="34" charset="0"/>
                        </a:rPr>
                      </a:br>
                      <a:endParaRPr lang="en-IN"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pPr>
                      <a:r>
                        <a:rPr lang="en-IN" sz="1100" dirty="0" err="1">
                          <a:effectLst/>
                          <a:latin typeface="Arial" panose="020B0604020202020204" pitchFamily="34" charset="0"/>
                          <a:ea typeface="Arial" panose="020B0604020202020204" pitchFamily="34" charset="0"/>
                        </a:rPr>
                        <a:t>EfficientNet</a:t>
                      </a:r>
                      <a:r>
                        <a:rPr lang="en-IN" sz="1100" dirty="0">
                          <a:effectLst/>
                          <a:latin typeface="Arial" panose="020B0604020202020204" pitchFamily="34" charset="0"/>
                          <a:ea typeface="Arial" panose="020B0604020202020204" pitchFamily="34" charset="0"/>
                        </a:rPr>
                        <a:t> outperformed other models with a test accuracy of 87.13%.</a:t>
                      </a:r>
                    </a:p>
                    <a:p>
                      <a:pPr>
                        <a:lnSpc>
                          <a:spcPct val="115000"/>
                        </a:lnSpc>
                      </a:pPr>
                      <a:r>
                        <a:rPr lang="en-IN" sz="1100" dirty="0">
                          <a:effectLst/>
                          <a:latin typeface="Arial" panose="020B0604020202020204" pitchFamily="34" charset="0"/>
                          <a:ea typeface="Arial" panose="020B0604020202020204" pitchFamily="34" charset="0"/>
                        </a:rPr>
                        <a:t> </a:t>
                      </a:r>
                    </a:p>
                  </a:txBody>
                  <a:tcPr marL="63500" marR="63500" marT="63500" marB="63500"/>
                </a:tc>
                <a:extLst>
                  <a:ext uri="{0D108BD9-81ED-4DB2-BD59-A6C34878D82A}">
                    <a16:rowId xmlns:a16="http://schemas.microsoft.com/office/drawing/2014/main" val="1882951371"/>
                  </a:ext>
                </a:extLst>
              </a:tr>
            </a:tbl>
          </a:graphicData>
        </a:graphic>
      </p:graphicFrame>
    </p:spTree>
    <p:extLst>
      <p:ext uri="{BB962C8B-B14F-4D97-AF65-F5344CB8AC3E}">
        <p14:creationId xmlns:p14="http://schemas.microsoft.com/office/powerpoint/2010/main" val="227236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1619</Words>
  <Application>Microsoft Office PowerPoint</Application>
  <PresentationFormat>On-screen Show (16:9)</PresentationFormat>
  <Paragraphs>135</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Times New Roman</vt:lpstr>
      <vt:lpstr>Simple Light</vt:lpstr>
      <vt:lpstr>PowerPoint Presentation</vt:lpstr>
      <vt:lpstr>Problem Definition</vt:lpstr>
      <vt:lpstr>Objectives</vt:lpstr>
      <vt:lpstr>Scope</vt:lpstr>
      <vt:lpstr>Software Requirements</vt:lpstr>
      <vt:lpstr>Technology Stack</vt:lpstr>
      <vt:lpstr>Literature Survey</vt:lpstr>
      <vt:lpstr>Literature Survey</vt:lpstr>
      <vt:lpstr>Literature Survey</vt:lpstr>
      <vt:lpstr>Dataset Description</vt:lpstr>
      <vt:lpstr>Preprocessing and Data Augmentation</vt:lpstr>
      <vt:lpstr>System Architecture</vt:lpstr>
      <vt:lpstr>Generalized Architecture of a Vision Transformer</vt:lpstr>
      <vt:lpstr>Model Architecture (ViT_B-16)</vt:lpstr>
      <vt:lpstr>Model Architecture (ViT_L-32)</vt:lpstr>
      <vt:lpstr>Results (ViT_B-16)</vt:lpstr>
      <vt:lpstr>Results (Confusion Matrix for ViT_B-16)</vt:lpstr>
      <vt:lpstr>Results (ViT_L-32)</vt:lpstr>
      <vt:lpstr>Results (Confusion Matrix for ViT_L-32)</vt:lpstr>
      <vt:lpstr>Hyperparameters Used During Training</vt:lpstr>
      <vt:lpstr>Results (Model Comparison)</vt:lpstr>
      <vt:lpstr>Streamlit Web Application (ViT_B-16)</vt:lpstr>
      <vt:lpstr>Streamlit Web Application (ViT_L-32)</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YogaBuddy</dc:title>
  <dc:creator>Anay Nayak</dc:creator>
  <cp:lastModifiedBy>Rahil Parikh</cp:lastModifiedBy>
  <cp:revision>92</cp:revision>
  <dcterms:modified xsi:type="dcterms:W3CDTF">2024-03-01T04:26:01Z</dcterms:modified>
</cp:coreProperties>
</file>